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FFFFFF"/>
                </a:solidFill>
              </a:defRPr>
            </a:pPr>
            <a:r>
              <a:t>Safety Test Modes Reference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DCEBFA"/>
                </a:solidFill>
              </a:defRPr>
            </a:pPr>
            <a:r>
              <a:t>One Slide Per Test Mode | Comprehensive Technical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003366"/>
                </a:solidFill>
              </a:defRPr>
            </a:pPr>
            <a:r>
              <a:t>SECTION 1: NHTSA / FMVSS REGULATORY TESTS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Tests in This Section: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1. FMVSS 208 - Full Frontal Impact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2. FMVSS 214 - Side Impact (MDB)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3. FMVSS 214 - Side Pole Impact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4. FMVSS 216 - Roof Crush Resistance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5. FMVSS 301 - Fuel System Integrity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6. FMVSS 208 - Out-of-Position (OOP)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7. FMVSS 213 - Child Restraint Systems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8. FMVSS 201 - Interior Impact (FMH)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208 - Full Frontal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1968/1984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occupant protection in head-on collisions. The most fundamental crash test - simulates striking a fixed barrier at highway speed. Forms the basis of NCAP 5-star ratings.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Speed: 35 mph (56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Barrier: Rigid concrete wall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Overlap: 100% full width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Vehicle: Production vehicle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Orientation: Perpendicular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ATD: Hybrid III 50th male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Passenger ATD: Hybrid III 5th female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~94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Head accel, chest, femur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HIC15: ≤ 700 (Head)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Chest Accel (3ms): ≤ 60g (Thorax)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Chest Deflection: ≤ 63mm / 52mm (Thorax)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Femur Load: ≤ 10 kN (Lower Ext)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Nij: ≤ 1.0 (Neck)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Neck Tension: ≤ 4,170 N (Neck)</a:t>
            </a:r>
          </a:p>
        </p:txBody>
      </p:sp>
      <p:pic>
        <p:nvPicPr>
          <p:cNvPr id="14" name="Picture 13" descr="crash_test_dummies_subar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520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214 - Side Impact (MDB)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1990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occupant protection when struck broadside. Side impacts are particularly dangerous - only inches separate the door from the occupant.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MDB Speed: 33.5 mph (54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MDB Mass: 3,015 lb (1,368 kg)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Angle: 27° crabbed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 Point: Driver side, H-point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 Face: Deformable honeycomb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ATD: ES-2re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Rear ATD: SID-IIs (5th female)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~80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Ribs, pelvis, abdomen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HIC36: ≤ 1000 (Head)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Rib Deflection: ≤ 44 mm (Thorax)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Lower Spine Accel: ≤ 82g (Pelvis)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Abdominal Force: ≤ 2.5 kN (Abdomen)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Pubic Force: ≤ 6 kN (Pelvis)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V*C: ≤ 1.0 m/s (Thorax)</a:t>
            </a:r>
          </a:p>
        </p:txBody>
      </p:sp>
      <p:pic>
        <p:nvPicPr>
          <p:cNvPr id="14" name="Picture 13" descr="iihs_side_barr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214 - Side Pole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2007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Simulates sliding sideways into a narrow object (tree, pole). Concentrates force on small area, causing severe intrusion. Side curtain airbags critical.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Speed: 20 mph (32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Pole Diameter: 254 mm (10 in)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 Angle: 75° oblique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 Location: Driver head position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Vehicle: Propelled into pole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ATD: ES-2re or WorldSID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~40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Head, ribs, pelvis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HIC36: ≤ 1000 (Head)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Rib Deflection: ≤ 44 mm (Thorax)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Lower Spine Accel: ≤ 82g (Pelvis)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Abdominal Force: ≤ 2.5 kN (Abdomen)</a:t>
            </a:r>
          </a:p>
        </p:txBody>
      </p:sp>
      <p:pic>
        <p:nvPicPr>
          <p:cNvPr id="14" name="Picture 13" descr="iihs_side_2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1524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Side curtain airbags became essential for passing this test.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216 - Roof Crush Resistance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1973/2009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Static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Ensures roof supports vehicle weight during rollover. 2009 upgrade doubled requirement to 3x after Ford/Firestone crisis showed original 1.5x inadequate.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Type: Static (no crash)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Force Application: Angled steel plate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Plate Angle: 25° from horizontal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Force Required: ≥ 3× vehicle weight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Duration: 5 seconds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ATD: None (static test)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Measurements: Force, displacement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Channels: ~4-6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Load cells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Strength-to-Weight: ≥ 3.0 (Structure)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Max Displacement: ≤ 127 mm (Before 3×)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Both Sides: Must pass (Independent)</a:t>
            </a:r>
          </a:p>
        </p:txBody>
      </p:sp>
      <p:pic>
        <p:nvPicPr>
          <p:cNvPr id="14" name="Picture 13" descr="roof_strength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520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Original 1.5× standard (1973) doubled to 3× in 2009.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301 - Fuel System Integrity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1968/1977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Prevents fuel leakage after crashes to reduce fire risk. Strengthened in 1977 after infamous Ford Pinto case showed $11 fix vs. deaths calculation.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Rear Speed: 50 mph MDB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Side Speed: 20 mph MDB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Rollover: 360° rotation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MDB Mass: 4,000 lb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Duration: 5 min post-crash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ATD: None (leakage test)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Measurements: Fuel leakage volume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Duration: 5 minutes static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Impact Leakage: ≤ 28g (During crash)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Static Leakage: ≤ 142g/min (Post-crash)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Rollover Leakage: ≤ 142g/min (Each position)</a:t>
            </a:r>
          </a:p>
        </p:txBody>
      </p:sp>
      <p:pic>
        <p:nvPicPr>
          <p:cNvPr id="14" name="Picture 13" descr="cadaver_crash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42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Ford Pinto: 'Cheaper to let them burn' memo became infamous.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208 - Out-of-Position (OOP)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2000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Static Deployment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Ensures airbags don't injure occupants too close at deployment. Added after 175+ deaths from early aggressive airbags (mostly children and small adults).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Position 1: Chin on module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Position 2: Chest on module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Position 3: Abdomen on module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Position 4: Child seat present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Test: Airbag deployment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ATDs Used: 5th female, children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Children: 6yr, 3yr, 12mo CRABI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~30 per test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Head/neck, chest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HIC15: ≤ 700 (Head)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Nij: ≤ 1.0 (Neck)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Neck Tension: ≤ 2,620 N (Neck (5th))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Chest Deflection: ≤ 52 mm (Thorax (5th))</a:t>
            </a:r>
          </a:p>
        </p:txBody>
      </p:sp>
      <p:pic>
        <p:nvPicPr>
          <p:cNvPr id="14" name="Picture 13" descr="crabi_infant_dumm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398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Led to multi-stage airbags and suppression systems.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213 - Child Restraint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Sled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Ensures child car seats protect children in crashes. Tests the child restraint system itself, not the vehicle. Multiple dummy sizes used.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Type: Sled test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Delta-V: 30 mph (48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Peak G: 23-26g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Pulse Duration: ~80 ms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Seat Bench: Standardized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Dummies: CRABI, HIII 3/6/10 yr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~15-20 per dummy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Head accel, excursion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HIC36: ≤ 1000 (All dummies)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Head Excursion: ≤ 720 mm (Forward)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Knee Excursion: ≤ 915 mm (Forward)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Chest Accel (3ms): ≤ 60g (All)</a:t>
            </a:r>
          </a:p>
        </p:txBody>
      </p:sp>
      <p:pic>
        <p:nvPicPr>
          <p:cNvPr id="14" name="Picture 13" descr="child_dummy_boo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201 - Interior Impact (FMH)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1968/1998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Component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Ensures interior surfaces (pillars, header) don't cause severe head injury when struck. Led to padded pillars and roof-mounted airbags.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Type: Component test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Impactor: Free Motion Headform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FMH Mass: 4.5 kg (10 lb)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 Speed: 15 mph (24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Targets: A/B/C pillars, header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FMH Sensors: Triaxial accelerometer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3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Sample Rate: ≥ 8,000 Hz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Filter: CFC 1000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HIC(d): ≤ 1000 (All points)</a:t>
            </a:r>
          </a:p>
        </p:txBody>
      </p:sp>
      <p:pic>
        <p:nvPicPr>
          <p:cNvPr id="14" name="Picture 13" descr="iihs_dummy_senso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4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Multiple impact points tested across each pillar.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003366"/>
                </a:solidFill>
              </a:defRPr>
            </a:pPr>
            <a:r>
              <a:t>SECTION 2: IIHS CONSUMER INFORMATION TESTS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Tests in This Section: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1. IIHS Moderate Overlap Frontal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2. IIHS Small Overlap Frontal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3. IIHS Side Impact (2021 Updated)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4. IIHS Roof Strength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5. IIHS Head Restraint / Whiplash (Discontinued)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6. IIHS Front Crash Prevention - V2V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7. IIHS Headlights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8. IIHS Front Crash Prevention - Pedestrian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Moderate Overlap Frontal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1995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Simulates head-on crash with partial engagement - the most common serious frontal crash. More demanding than FMVSS 208 because it bypasses part of crush structure.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Speed: 40 mph (64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Overlap: 40% of width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Barrier: Deformable honeycomb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 Height: 650 mm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 Width: 1,000 mm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ATD: Hybrid III 50th male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~47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Head, neck, chest, legs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Head/Neck: Good/Acceptable/Marginal/Poor (Risk level)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Chest: Good/Acceptable/Marginal/Poor (Risk level)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Hip/Thigh: Good/Acceptable/Marginal/Poor (Risk level)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Lower Leg: Good/Acceptable/Marginal/Poor (Risk level)</a:t>
            </a:r>
          </a:p>
        </p:txBody>
      </p:sp>
      <p:pic>
        <p:nvPicPr>
          <p:cNvPr id="14" name="Picture 13" descr="iihs_frontal_crash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723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Small Overlap Frontal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2012/2017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Addresses corner impacts (tree, pole). Many vehicles that aced moderate overlap failed initially - BMW, Mercedes, Audi all rated Marginal/Poor in 2012.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Speed: 40 mph (64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Overlap: 25% of width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Barrier: RIGID (not deformable)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Tests: Driver AND Passenger sides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 Edge: Rounded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ATD: Hybrid III 50th male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~47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Head, neck, chest, legs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Structure: Intrusion measured (Compartment)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Kinematics: Stayed in zone? (Restraint)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Injury Risk: G/A/M/P (All regions)</a:t>
            </a:r>
          </a:p>
        </p:txBody>
      </p:sp>
      <p:pic>
        <p:nvPicPr>
          <p:cNvPr id="14" name="Picture 13" descr="small_overlap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520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2012 launch: Only 3 of 13 midsize cars earned 'Good'.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Side Impact (2021 Updated)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2003/2021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Simulates T-bone by larger SUV. 2021 update: heavier barrier (4,200 lb vs 3,300 lb) and faster (37 mph vs 31 mph) to reflect real-world vehicle size increases.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 Speed: 37 mph (2021)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 Mass: 4,200 lb (2021)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Ground Clearance: Higher (SUV-like)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Face Height: Taller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Impact: Driver side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Front ATD: SID-IIs (5th female)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Rear ATD: SID-IIs (5th female)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~60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Head, ribs, pelvis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Head/Neck: G/A/M/P (HIC, accel)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Torso: G/A/M/P (Rib deflection)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Pelvis: G/A/M/P (Accel, pubic)</a:t>
            </a:r>
          </a:p>
        </p:txBody>
      </p:sp>
      <p:pic>
        <p:nvPicPr>
          <p:cNvPr id="14" name="Picture 13" descr="iihs_side_2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1524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Original (2003): 31 mph, 3,300 lb barrier.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Roof Strength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Static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roof strength for rollover. IIHS 'Good' requires 4× vehicle weight - exceeds federal 3× requirement. Most vehicles now earn Good.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Type: Static loading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Plate Angle: 25°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Loading Rate: ≤ 5 mm/sec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Crush Limit: 127 mm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Both Sides: Tested separately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ATD: None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Measurements: Force, displacement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Good: ≥ 4.0× (Strength-to-weight)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Acceptable: 3.25 - 3.99× (Strength-to-weight)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Marginal: 2.50 - 3.24× (Strength-to-weight)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Poor: &lt; 2.50× (Strength-to-weight)</a:t>
            </a:r>
          </a:p>
        </p:txBody>
      </p:sp>
      <p:pic>
        <p:nvPicPr>
          <p:cNvPr id="14" name="Picture 13" descr="roof_strength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520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Discontinued after 2016 - nearly all vehicles earn Good.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Head Restraint / Whiplash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2004-2020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Sled Test (DISCONTINUED)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Evaluated whiplash protection in rear-end crashes. Used BioRID II dummy with 24-vertebrae spine. Discontinued because nearly all seats now earn Good.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Type: Sled test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Delta-V: 10 mph (16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Peak Accel: ~10g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Pulse: Rear-end simulated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Status: DISCONTINUED 2020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ATD: BioRID II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Special: 24-vertebrae spine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~35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Key Sensors: Neck, spine motion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Contact Time: How quickly head reached restraint (Timing)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Torso Accel: Peak acceleration (Severity)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Neck Shear: Maximum force (Injury risk)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Neck Tension: Maximum force (Injury risk)</a:t>
            </a:r>
          </a:p>
        </p:txBody>
      </p:sp>
      <p:pic>
        <p:nvPicPr>
          <p:cNvPr id="14" name="Picture 13" descr="hybrid_iii_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657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IIHS developing more demanding rear-impact test.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Front Crash Prevention - V2V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2013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Track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AEB and FCW systems. Tests response to passenger cars, motorcycles, and semi-trailers. Points for warnings and speed reductions.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Targets: Car, motorcycle, trailer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Speeds: 31, 37, 43 mph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Car Config: Centered and offset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Motorcycle: Centered and offset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Semi: FCW only (steer out)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Instrumentation: GPS, speed, decel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FCW Timing: ≥ 2.1 sec required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AEB Weight: 2/3 of score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FCW Weight: 1/3 of score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Full Avoidance: Maximum points (AEB)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Speed Reduction: Partial points (AEB)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Warning ≥2.1s: Required (FCW)</a:t>
            </a:r>
          </a:p>
        </p:txBody>
      </p:sp>
      <p:pic>
        <p:nvPicPr>
          <p:cNvPr id="14" name="Picture 13" descr="iihs_fcp_car_targ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733245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Headlights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Track 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headlight illumination and glare. Revealed huge variation - some 'luxury' vehicles had poor headlights. Tests straights and curves.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Track: Straight and curved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Curves: 500ft, 800ft radius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Measurements: Light intensity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Conditions: Nighttime, dry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High Beam: Auto-assist evaluated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Instrumentation: Light meters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Measurements: Illumination distance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Factors: Low beam, high beam, glare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Low Beam Straight: Primary factor (Distance)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Low Beam Curves: Critical (Safety)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High Beam: Additional credit (Bonus)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Excessive Glare: Deductions (Penalty)</a:t>
            </a:r>
          </a:p>
        </p:txBody>
      </p:sp>
      <p:pic>
        <p:nvPicPr>
          <p:cNvPr id="14" name="Picture 13" descr="iihs_crash_h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520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Wide variation even within same model (trim levels).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IIHS Front Crash Prevention - Pedestrian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IIHS | 2019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Track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AEB for pedestrian detection. Pedestrian fatalities increased as SUV sales grew. Tests adult and child crossing scenarios.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Adult Perp: 50th male crossing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Adult Parallel: Walking along edge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Child: Darting into road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Speeds: 25, 37 mph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Conditions: Daytime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Targets: Adult/child body forms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Movement: Propelled on track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Instrumentation: Speed, braking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Superior: Avoid/reduce all scenarios (Rating)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Advanced: Significant reduction (Rating)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Basic: Warning only (Rating)</a:t>
            </a:r>
          </a:p>
        </p:txBody>
      </p:sp>
      <p:pic>
        <p:nvPicPr>
          <p:cNvPr id="14" name="Picture 13" descr="euroncap_head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25757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Euro NCAP added night testing in 2024.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003366"/>
                </a:solidFill>
              </a:defRPr>
            </a:pPr>
            <a:r>
              <a:t>SECTION 3: NCAP CONSUMER RATING TESTS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Tests in This Section: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1. NHTSA NCAP 5-Star Frontal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2. NHTSA NCAP 5-Star Side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3. Euro NCAP MPDB (Mobile Progressive Deformable Barrier)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NHTSA NCAP 5-Star Frontal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1979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Provides consumers comparative frontal crash ratings. Same test as FMVSS 208 but published as 1-5 stars based on injury probability.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Speed: 35 mph (56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Barrier: Rigid wall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Overlap: 100% full frontal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Same as: FMVSS 208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ATD: Hybrid III 50th male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Passenger ATD: Hybrid III 5th female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Channels: ~94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5 Stars: ≤ 10% injury probability (Best)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4 Stars: 11-20% (Good)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3 Stars: 21-35% (Average)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2 Stars: 36-45% (Below avg)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1 Star: ≥ 46% (Worst)</a:t>
            </a:r>
          </a:p>
        </p:txBody>
      </p:sp>
      <p:pic>
        <p:nvPicPr>
          <p:cNvPr id="14" name="Picture 13" descr="crash_test_dummies_subar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5203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NHTSA NCAP 5-Star 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1997/2011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Provides consumers comparative side crash ratings. Combines MDB and pole tests (added 2011) for overall side rating.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MDB Speed: 38.5 mph (62 km/h)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MDB Mass: 3,015 lb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Pole Speed: 20 mph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Pole Diameter: 254 mm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Combined: Single rating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MDB: ES-2re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Pole: WorldSID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Rear: SID-IIs 5th female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MDB + Pole: Combined rating (Overall)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Driver: Front seat (Primary)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Rear: Second row (Included)</a:t>
            </a:r>
          </a:p>
        </p:txBody>
      </p:sp>
      <p:pic>
        <p:nvPicPr>
          <p:cNvPr id="14" name="Picture 13" descr="iihs_side_barr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Euro NCAP MPDB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Euro NCAP | 2020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Full Vehicle Crash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Simulates head-on between similar vehicles. Uniquely measures 'aggressivity' - how much damage test vehicle inflicts on other car.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Vehicle Speed: 50 km/h (31 mph)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Trolley Speed: 50 km/h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Overlap: 50%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Trolley Mass: 1,400 kg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Barrier: Progressive deformable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Driver ATD: THOR-50M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Rear ATDs: Q6, Q10 children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THOR Features: 150+ channels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Special: Multi-point chest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Occupant Protection: Injury scores (Primary)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Compatibility: Barrier deformation (Unique)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Penalty: Aggressive vehicles penalized (Modifier)</a:t>
            </a:r>
          </a:p>
        </p:txBody>
      </p:sp>
      <p:pic>
        <p:nvPicPr>
          <p:cNvPr id="14" name="Picture 13" descr="thor_dumm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42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THOR-50M: Most advanced frontal dummy in use.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003366"/>
                </a:solidFill>
              </a:defRPr>
            </a:pPr>
            <a:r>
              <a:t>SECTION 4: PEDESTRIAN PROTECTION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Tests in This Section: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1. Euro NCAP Pedestrian - Legform Impact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2. Euro NCAP Pedestrian - Headform Impact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3. Euro NCAP AEB Pedestrian/Cyclist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Euro NCAP Pedestrian - Legform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Euro NCAP | 1997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Component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bumper design for pedestrian leg injuries. Bumper typically contacts leg first when vehicle strikes pedestrian.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Impactor: Flexible lower legform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 Speed: 40 km/h (25 mph)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Target: Front bumper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Points: Multiple across width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Upper Leg Mass: 8.6 kg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Knee Sensors: Angle, shear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Tibia Sensors: Accel, bending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Total Mass: 13.4 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Knee Bending: ≤15° good, ≥21° poor (Angle)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Knee Shear: ≤3.5mm good, ≥6mm poor (Displacement)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Tibia Accel: ≤150g good, ≥200g poor (Acceleration)</a:t>
            </a:r>
          </a:p>
        </p:txBody>
      </p:sp>
      <p:pic>
        <p:nvPicPr>
          <p:cNvPr id="14" name="Picture 13" descr="euroncap_head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25757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Euro NCAP Pedestrian - Headform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Euro NCAP | 1997/2023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Component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hood/windshield design for pedestrian head injuries. Hood surface and windshield base are where pedestrians' heads typically strike.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 Speed: 40 km/h (25 mph)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Adult Headform: 4.5 kg, 165mm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Child Headform: 3.5 kg, 130mm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Target: Hood, windshield base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Test Points: Grid of locations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Sensors: Triaxial accelerometer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Channels: 3 per impact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Filter: CFC 1000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HIC15 Good: ≤ 650 (Green)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HIC15 Adequate: 650-1000 (Yellow)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HIC15 Poor: ≥ 1700 (Red)</a:t>
            </a:r>
          </a:p>
        </p:txBody>
      </p:sp>
      <p:pic>
        <p:nvPicPr>
          <p:cNvPr id="14" name="Picture 13" descr="euroncap_head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25757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Led to raised hoods, pop-up systems, external airbags.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Euro NCAP AEB Pedestrian/Cyclist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Euro NCAP | 2016/2018/2024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Track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active systems that detect and brake for pedestrians/cyclists. 2024 update added night testing for pedestrians.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Adult Crossing: CPFA, CPNA scenarios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Adult Along Road: CPLA scenario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Child Running: CPNC scenario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Cyclist: CBFA, CBLA scenarios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Speeds: 20, 40, 60 km/h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Targets: Adult/child body forms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Cyclist: Bike + rider target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2024 Update: Night testing added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Full Avoidance: Maximum points (Best)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Speed Reduction: Partial points (Good)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Warning Only: Minimal points (Basic)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No Response: Zero points (Fail)</a:t>
            </a:r>
          </a:p>
        </p:txBody>
      </p:sp>
      <p:pic>
        <p:nvPicPr>
          <p:cNvPr id="14" name="Picture 13" descr="euroncap_cyclist_head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25757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003366"/>
                </a:solidFill>
              </a:defRPr>
            </a:pPr>
            <a:r>
              <a:t>SECTION 5: SPORTS / HELMET TESTING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Tests in This Section: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1. NOCSAE Football Helmet - Drop Test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2. NOCSAE Football Helmet - Linear Impactor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3. NOCSAE Lacrosse Helmet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4. Ice Hockey Helmet (ASTM/HECC/CSA)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5. FMVSS 218 - Motorcycle Helmet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NOCSAE Football Helmet - Drop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NOCSAE | 1973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Drop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Ensures helmets attenuate impact energy to prevent skull fracture and severe brain injury. Founding test that reduced football fatalities by 90%.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Standard Drop: 60 inches (152 cm)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Additional Heights: 36, 48, 72 inches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Headform: Humanoid (rigid)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Anvils: Flat, hemi, edge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Temps: Ambient, hot, cold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Sensors: Triaxial accelerometer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Sample Rate: ≥ 10,000 Hz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Filter: CFC 1000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SI Limit: &lt; 1200 (All conditions)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Drop Sequence: Front, side, rear, top (60 inch)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Conditioning: Multiple impacts (Per protocol)</a:t>
            </a:r>
          </a:p>
        </p:txBody>
      </p:sp>
      <p:pic>
        <p:nvPicPr>
          <p:cNvPr id="14" name="Picture 13" descr="hybrid_iii_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3657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Pre-1973: 32 deaths/yr. Post-standard: ~3/yr (90% reduction).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NOCSAE Football - Linear Impactor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NOCSAE | 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Ram Impact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Evaluates oblique impacts causing rotational acceleration - linked to concussions. Supplements drop tests to address rotational brain injury.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Impactor: Pneumatic ram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Ram Mass: ~13 kg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Impact Speed: 5.5-9.3 m/s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Locations: Multiple angles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Headform: Hybrid III head/neck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Linear Accel: 3-axis accelerometer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Rotational Accel: Angular rate sensors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Rotational Velocity: Calculated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Peak Linear: Brain injury risk (Linear)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Peak Rotational: Concussion risk (Rotational)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Velocity: Brain strain (Rotational)</a:t>
            </a:r>
          </a:p>
        </p:txBody>
      </p:sp>
      <p:pic>
        <p:nvPicPr>
          <p:cNvPr id="14" name="Picture 13" descr="atd_fami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16573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NFL/NFLPA uses combined data for helmet rankings.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NOCSAE Lacrosse Helmet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NOCSAE | ND041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Drop + Projectile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Protects against collision and ball impacts. Combines impact attenuation with projectile protection from high-speed lacrosse ball.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Drop Heights: 60, 48, 36 inches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Headform: Humanoid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Anvils: Flat, hemispherical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Ball Speed: 45 mph (20 m/s)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Ball Targets: Faceguard and shell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Sensors: Triaxial accelerometer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Sample Rate: ≥ 8,000 Hz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Filter: CFC 1000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Drop SI: &lt; 1200 (Impact attenuation)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Ball SI: &lt; 1200 (Projectile)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Penetration: None allowed (Faceguard)</a:t>
            </a:r>
          </a:p>
        </p:txBody>
      </p:sp>
      <p:pic>
        <p:nvPicPr>
          <p:cNvPr id="14" name="Picture 13" descr="atd_fami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16573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Ice Hockey Helmet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HECC/CSA/ASTM | Multiple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Drop + Puck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Protects against falls, collisions, and puck impacts (100+ mph). Must allow facemask integration. Multiple international standards.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Drop Heights: 1.5m, 2.0m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Headform: ISO/CSA specified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Anvils: Flat, hemi, edge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Puck Mass: 170g (official)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Puck Speed: 25-40 m/s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Standards: CSA, ASTM, HECC, CE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Sensors: Triaxial accelerometer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Primary: Peak g measurement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Drop Flat: Peak &lt; 275g (CSA)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Drop Hemi: Peak &lt; 275g (CSA)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Puck Impact: No fracture (Shell)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Facemask: No penetration (Puck)</a:t>
            </a:r>
          </a:p>
        </p:txBody>
      </p:sp>
      <p:pic>
        <p:nvPicPr>
          <p:cNvPr id="14" name="Picture 13" descr="atd_fami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16573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FMVSS 218 - Motorcycle Helmet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22860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DCEBFA"/>
                </a:solidFill>
              </a:defRPr>
            </a:pPr>
            <a:r>
              <a:t>NHTSA | 1968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DCEBFA"/>
                </a:solidFill>
              </a:defRPr>
            </a:pPr>
            <a:r>
              <a:t>Drop + Penetration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515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128016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404040"/>
                </a:solidFill>
              </a:defRPr>
            </a:pPr>
            <a:r>
              <a:t>Minimum requirements for motorcycle helmets (DOT certification). Every street-legal helmet must pass. Snell and ECE exceed DOT.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1945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TEST SETUP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Drop Height: 1.83m (flat), 1.38m (hemi)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Anvils: Flat, hemispherical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Headforms: ISO (multiple sizes)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Conditioning: Ambient, hot, cold, wet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Penetration: 3kg cone from 3m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DUMMY &amp; INSTRUMENTATION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468880"/>
            <a:ext cx="3200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Sensors: Accelerometer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Primary: Peak acceleration</a:t>
            </a:r>
          </a:p>
          <a:p>
            <a:pPr>
              <a:spcAft>
                <a:spcPts val="400"/>
              </a:spcAft>
              <a:defRPr sz="1200">
                <a:solidFill>
                  <a:srgbClr val="404040"/>
                </a:solidFill>
              </a:defRPr>
            </a:pPr>
            <a:r>
              <a:t>Penetration: Contact detection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3891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70C0"/>
                </a:solidFill>
              </a:defRPr>
            </a:pPr>
            <a:r>
              <a:t>INJURY CRITERIA &amp;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4663440"/>
            <a:ext cx="6858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Peak Accel: ≤ 400g (DOT)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Penetration: No headform contact (Pass/Fail)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Snell M2020: 275g (voluntary) (Stricter)</a:t>
            </a:r>
          </a:p>
          <a:p>
            <a:pPr>
              <a:spcAft>
                <a:spcPts val="200"/>
              </a:spcAft>
              <a:defRPr sz="1100">
                <a:solidFill>
                  <a:srgbClr val="404040"/>
                </a:solidFill>
              </a:defRPr>
            </a:pPr>
            <a:r>
              <a:t>ECE 22.06: Includes rotational (Europe)</a:t>
            </a:r>
          </a:p>
        </p:txBody>
      </p:sp>
      <p:pic>
        <p:nvPicPr>
          <p:cNvPr id="14" name="Picture 13" descr="john_stapp_portra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72000" cy="69392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45720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404040"/>
                </a:solidFill>
              </a:defRPr>
            </a:pPr>
            <a:r>
              <a:t>Note: DOT is minimum; Snell and ECE exceed requirements.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