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Data Saves Lives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>
                <a:solidFill>
                  <a:srgbClr val="404040"/>
                </a:solidFill>
              </a:defRPr>
            </a:pPr>
            <a:r>
              <a:t>The Story of Safety Testing:</a:t>
            </a:r>
            <a:br/>
            <a:r>
              <a:t>How We Decided to Do Better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77%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Reduction in traffic fatality rate since 1970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1970: 4.74 deaths per 100M miles | Today: 1.10 deaths per 100M miles</a:t>
            </a:r>
            <a:br/>
            <a:r>
              <a:t>If we still had 1970 rates: 153,000 deaths per year instead of 36,000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Pattern: Every Test Has a Story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Every crash test exists because people were dying in a specific way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And at some point, we decided that was unacceptable.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cycle repeats throughout history: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TRAGEDY: People die in ways we don't understand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DECISION: We decide we need to do better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DATA: Testing reveals the mechanism of injury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STANDARD: A test is created to measure the problem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ENGINEERING: Manufacturers design solutions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LIVES SAVED: That specific death mode decreases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This presentation traces that cycle across 10 test modes.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i="1">
                <a:solidFill>
                  <a:srgbClr val="003366"/>
                </a:solidFill>
              </a:defRPr>
            </a:pPr>
            <a:r>
              <a:t>"We chose to stop accepting preventable deaths as inevitable."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7548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404040"/>
                </a:solidFill>
              </a:defRPr>
            </a:pPr>
            <a:r>
              <a:t>-- The philosophy shift that created modern safety testing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The Foundation: SAE J211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Before we could save lives, we had to agree on how to measure them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Problem: Data Without Standards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In the early days of crash testing, every lab was an island: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Different equipment, different filters, different sampling rates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Data from GM couldn't be compared to data from Ford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The same crash could produce wildly different numbers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Raw accelerometer data is full of noise: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Structural resonance from the vehicle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Electrical interference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High-frequency artifacts that don't represent human injury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Without standards, crash test data was essentially meaningless.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we needed a common language.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Solution: Channel Frequency Classes (CFC)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SAE J211 (1971) and ISO 6487 created the common language: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CFC 1000 (1000 Hz): Head acceleration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Brain injuries happen fast - need high bandwidth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CFC 600 (600 Hz): Chest and pelvis acceleration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Torso responds slower than head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CFC 180 (180 Hz): Structural measurements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Vehicle deformation, barrier loads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4th-order Butterworth low-pass filter specification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Removes noise without distorting the injury signal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Zero phase shift (bi-directional filtering)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SAE J211-1 Rev. 2014 | ISO 6487:2015 - technically equivalent standards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Technical Specifications (For Reference)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Sampling Requirements: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CFC 1000: 10,000+ Hz sample rate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CFC 600: 6,000+ Hz sample rate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Rule of thumb: Sample at 8-10x the CFC frequency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Transducer Requirements: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Amplitude linearity: +/-1% of full scale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Cross-axis sensitivity: &lt;5% of primary axis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Zero shift post-impact: &lt;2% of full scale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Channel Naming Convention: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11HEAD0000ACXC = Driver head X-acceleration, CFC 1000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Ensures global consistency in data identification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J211 Compliance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Every DTS data acquisition system is built to SAE J211 / ISO 6487 specs: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Hardware anti-aliasing filters prevent signal contamination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Software implements exact Butterworth filter specifications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Calibration traceable to J211 requirements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Sample rates exceed requirements: up to 100 kHz per channel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Data from any DTS system is comparable to data from any other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system worldwide - enabling global safety research collaboration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SLICE NANO, SLICE MICRO, TDAS G5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1: FMVSS 208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28-year war: Industry fought airbags from 1970 until mandatory in 1998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Before 1968: The Dark 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No federal safety requirements existed for occupant protection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Seatbelts were optional accessories - rarely ordered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Steering columns were rigid metal shafts pointed at driver's chest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By 1964: over 1 MILLION cumulative steering column deaths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Dashboards were solid steel with chrome protrusions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Industry position: 'Crashes are caused by bad drivers, not bad cars'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At some point, we decided that 50,000 deaths per year was not acceptable.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assets/1957_buick_dashboard.jpg, assets/1957_chevy_styling.jpg]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Airbag Wars: 28 Years of Fighting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1968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1887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FMVSS 208 takes effect - requires seatbelt anchorages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916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16916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NHTSA proposes airbag requirement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1972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21945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GM offers airbags on Oldsmobiles - few buyers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69748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1977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69748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Joan Claybrook (NHTSA) pushes airbag mandate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0040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1981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320040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Reagan administration RESCINDS airbag mandate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7033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1983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37033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Supreme Court rules rescission was arbitrary and capricious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1984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2062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Compromise: 'automatic restraint' required (airbag OR automatic belt)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70915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1680" y="470915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First airbag fatality - a child in front seat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21207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11680" y="521207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53 deaths from airbag deployment - peak year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571499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1680" y="571499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FINALLY: Frontal airbags mandatory - 28 years after first proposal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Depowering Crisis: When Airbags Killed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Early airbags were designed for one scenario: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Unbelted adult male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Maximum deployment force in every crash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Problem: What about children? Small adults sitting close?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1990: First airbag fatality - a child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1996-1997: 53 deaths from airbag deployment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Victims: mostly children in front seats, small women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data showed the problem. Better data gave us the fix: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'Depowered' airbags with lower inflation force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Weight sensors detect occupant size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Suppression systems for small occupants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that protecting one group couldn't mean killing another.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FMVSS 208: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Test Configuration: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30 mph full frontal barrier (compliance)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35 mph full frontal barrier (NCAP consumer rating)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Dummies: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Hybrid III 50th percentile male (driver)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Hybrid III 5th percentile female (passenger)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Total: ~94 channels (47 per dummy)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Key Injury Criteria: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HIC15 &lt; 700 (head injury)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Chest acceleration 3ms &lt; 60g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Chest deflection &lt; 63mm (50th male)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Femur load &lt; 10 kN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Nij &lt; 1.0 (neck injury)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assets/iihs_frontal_crash_test.jpg, assets/hybrid_iii_family.jpg]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FMVSS 208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Head: Triaxial accelerometer (CFC 1000)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Measures peak deceleration for HIC calculation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Chest: Accelerometer + deflection potentiometer (CFC 600)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Chest compression indicates rib/organ injury risk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Neck: 6-axis load cell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Forces and moments for Nij calculation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Femur: Uniaxial load cells (both legs)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Dashboard/knee bolster loading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Every channel matters - one sensor failure = $500K repeat test 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6DX PRO-A (6 degrees of freedom), TDAS G5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Video: IIHS 1959 vs. 2009 Crash Test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1371600"/>
            <a:ext cx="9448495" cy="4114800"/>
          </a:xfrm>
          <a:prstGeom prst="rect">
            <a:avLst/>
          </a:prstGeom>
          <a:solidFill>
            <a:srgbClr val="1E1E1E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2743200"/>
            <a:ext cx="94484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VIDEO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>
                <a:solidFill>
                  <a:srgbClr val="404040"/>
                </a:solidFill>
              </a:defRPr>
            </a:pPr>
            <a:r>
              <a:t>IIHS 50th anniversary demonstration: 1959 Chevy Bel Air vs. 2009 Chevy Malibu at 40 mph. The most powerful demonstration of 50 years of safety progress. (1:43)</a:t>
            </a:r>
            <a:br/>
            <a:r>
              <a:t>https://www.youtube.com/watch?v=joMK1WZjP7g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2: IIHS Small Overlap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When BMW, Mercedes, and Audi all failed: The test that humiliated luxury cars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Gap: What Existing Tests Missed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By 2012, vehicles performed well in: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NHTSA NCAP full frontal (100% overlap)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IIHS moderate overlap (40% overlap)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But IIHS researchers noticed something in real-world crash data: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Fatal frontal crashes still occurring in 'safe' cars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Many involved narrow overlap - trees, poles, corners of other vehicles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problem with 25% overlap: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Main structural frame rails are NOT engaged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Forces go through wheel and suspension into footwell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Wheel can be pushed into occupant compartment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that 'good enough' on existing tests wasn't good enough.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Small Overlap Test (2012): The Shock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What Failed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BMW 3 Series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Mercedes C-Class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Audi A4 -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Lexus IS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Lexus ES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Lincoln MKZ - POOR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Buick Regal - POOR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Volkswagen CC - POOR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These were LUXURY vehicles that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earned top marks in every other test.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What It Revealed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A-pillars folded on impact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Footwells crushed by wheel intrusion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Occupants slid toward the gap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Restraint systems couldn't compensate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Structures had been optimized for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40% and 100% overlap tests.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No one had tested 25%.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The small overlap exposed a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critical structural blind spot.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Industry Response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Initial reaction: 'The test isn't realistic!'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Then: Rapid engineering scramble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Structural members added outboard of frame rails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A-pillar and hinge pillar connections reinforced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Firewall 'blocking' structures to redirect forces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Wheel well reinforcement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Timeline: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2012: Most vehicles Poor or Marginal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2014: Mixed results - some manufacturers improve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2016: Most new designs earn Good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2017: IIHS adds PASSENGER side test (prevent asymmetric gaming)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Five years. From widespread failure to widespread success.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assets/iihs_small_overlap_barrier.jpg, assets/small_overlap_test.jpg]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Small Overlap: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Test Configuration: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40 mph into rigid barrier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25% overlap (driver side)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2017+: Passenger side added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Dummy: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Hybrid III 50th percentile male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~47 channels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Critical Measurements: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Structural/safety cage integrity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Footwell intrusion (critical for wheel invasion)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Head trajectory and contact points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Dummy kinematics (did occupant stay in position?)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Lower extremity loads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assets/iihs_small_overlap_overhead.jpg]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Small Overlap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most demanding frontal test requires the most reliable data: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Head trajectory tracking: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Where does the occupant's head go during the crash?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Critical for assessing curtain airbag effectiveness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Chest kinematics: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Did the restraint system keep occupant in position?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Or did they slide toward the gap?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Lower extremity loads: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Wheel intrusion into footwell is a signature failure mode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Tibia axial force and bending moment measurements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Every channel tells part of the story of whether the structure held.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SLICE NANO, ACC3 PRO-A accelerometers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3: FMVSS 301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$11 fix Ford refused to make: The memo that led to criminal prosecution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Ford Pinto: A Design Decision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1970: Ford introduces the Pinto - subcompact to compete with imports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fuel tank design: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Located behind rear axle, 6 inches from bumper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Minimal protection from rear impact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Bolts on differential could puncture tank in collision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Fuel filler neck could separate, spilling fuel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Ford engineers knew about the vulnerability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Crash tests showed fuel leakage in rear impacts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Design fixes were identified and costed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But the Pinto was already in production...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[Placeholder: Ford Pinto rear view photo]]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Memo: Cost-Benefit Analysis (1973)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Ford's internal calculation: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COST TO FIX: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$11 per vehicle x 12.5 million vehicles = $137 million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COST OF NOT FIXING (estimated):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180 deaths x $200,000 per death = $36 million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180 serious injuries x $67,000 = $12 million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2,100 burned vehicles x $700 = $1.5 million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Total: $49.5 million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FORD'S DECISION: Do not implement the fix.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that corporate cost-benefit analysis</a:t>
            </a: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could not override the value of human life.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Reckoning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1977: Mother Jones publishes 'Pinto Madness' expose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Internal memo becomes public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Public outrage follows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1978: NHTSA investigation and recall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1.5 million Pintos recalled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FMVSS 301 strengthened in direct response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1978: Indiana v. Ford Motor Company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First criminal prosecution of an automaker for defective design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Ford acquitted, but reputation destroyed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Estimated deaths from Pinto fuel system: 27-180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Pinto case created the template for product liability law.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FMVSS 301: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Purpose: Ensure survivable crashes don't become fatal due to fire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Test Modes: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Rear impact: 30 mph moving deformable barrier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Frontal impact: 30 mph into barrier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Side impact: 20 mph moving deformable barrier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Rollover: 90-degree and 180-degree rotations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Requirements: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Limited fuel leakage during impact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Limited fuel leakage post-crash (measured for 30 minutes)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Fuel tank must remain attached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Fuel lines must not rupture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Not a dummy instrumentation test - but crash severity must be verified.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FMVSS 301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Vehicle structure accelerometers confirm impact severity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Critical for validating that test conditions were met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Barrier load cells measure impact force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Ensures test is representative of real-world crashes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While fuel leakage is measured directly (not with DTS sensors),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crash event itself requires precise data acquisition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This test ensures that the progress we've made in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occupant protection isn't undone by post-crash fire.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PRO, load cell interfaces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4: FMVSS 214 Side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25% of crashes, 30% of deaths: The door that wasn't a barrier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25% / 30%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Side impacts: 25% of crashes but 30% of fatalities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More deadly PER CRASH than frontal. Why? Minimal crush space, no crumple zone, direct loading to torso and head.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Neglected Crash Mode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Timeline of neglect: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1968: FMVSS 208 (frontal protection) - nothing for side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1973: FMVSS 214 - static door strength only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1979: NCAP ratings (frontal) - nothing for side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1990: First DYNAMIC side test (22 years after frontal)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2003: IIHS side test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2007: Pole test added (head protection)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Before side airbags, there was NOTHING between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your ribs and the door in a side crash.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that side crash victims deserved the same</a:t>
            </a: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engineering attention as frontal crash victims.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assets/iihs_side_barrier.jpg]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Side Airbag Revolution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Pre-1995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1887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Nothing between your ribs and the door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916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16916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Volvo introduces first side torso airbag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21945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First side curtain airbags (head protection)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69748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2003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69748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IIHS side test launched - accelerates adoption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0040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2007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320040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FMVSS 214 pole test requires head protection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7033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2010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37033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Side curtain airbags standard on most vehicles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2021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2062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IIHS updates side test: heavier, taller, faster barrier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FMVSS 214: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MDB Test (Moving Deformable Barrier):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33.5 mph (FMVSS) / 38.5 mph (NCAP)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Barrier strikes stationary vehicle at 90 degrees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ES-2re dummy (50th percentile male, side impact design)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Pole Test (added 2007):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 mph into 254mm (10 inch) diameter pole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Simulates tree strike, utility pole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Specifically targets head protection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Injury Criteria: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Thoracic Trauma Index (TTI)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Pelvis acceleration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Rib deflection (Viscous Criterion)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HIC for pole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assets/iihs_side_dummies.jpg, assets/iihs_side_2021.jpg]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Side Impact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Side impact dummies are fundamentally different from frontal: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Different rib structure (ribs that deflect laterally)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Different instrumentation layout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Rib deflection sensors: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IR-TRACCs measure chest compression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Critical for Viscous Criterion calculation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Multiple accelerometer locations: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Thorax (upper, middle, lower)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Pelvis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Head (for pole test)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pole test head measurements drove universal adoption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of side curtain airbags - now standard equipment.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IR-TRACC interfaces, ES-2re integration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5: FMVSS 216 Roof Crush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36 years unchanged: The 1.5x standard that advocacy finally doubled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3% / 30%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Rollovers: 3% of crashes but 30% of fatalities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Ejection in rollover is 77% fatal. The roof is the last line of defense.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Long Fight for Stronger Roofs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1973: FMVSS 216 established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Roof must withstand 1.5x vehicle weight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Only ONE side tested (driver side)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For 36 YEARS, this standard did not change.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Consumer advocates argued: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1.5x is far too weak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Real-world rollovers show roofs collapsing into survival space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Should be 4x or higher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2009: Standard FINALLY upgraded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Doubled to 3x vehicle weight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BOTH sides must be tested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IIHS pushed further: 4x required for 'Good' rating</a:t>
            </a: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Many vehicles now achieve 5-6x because we decided 3x wasn't enough.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assets/roof_strength_test.jpg]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FMVSS 216: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Test Method: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Static test (not a crash)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Metal plate pressed onto roof at windshield/roof junction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Force applied at 5-degree angle from vertical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Requirements: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Pre-2009: 1.5x vehicle weight before 127mm (5 in) crush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Post-2009: 3x vehicle weight before 127mm crush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Both left and right sides tested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IIHS Ratings: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Good: &gt;= 4.0x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Acceptable: 3.25-3.99x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Marginal: 2.5-3.24x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Poor: &lt; 2.5x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Roof Crush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Unlike crash tests, roof strength is a static test: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Controlled force application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Force vs. displacement measurement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load cells measure applied force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High accuracy for force-deflection curve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Displacement sensors track crush distance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Critical for determining when 127mm threshold is reached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test determines if occupants have survival space if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vehicle rolls - the data validates the structure.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PRO LAB, load cell interfaces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6: IIHS Head Restraint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One million injuries per year: The epidemic hiding in low-speed crashes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Whiplash Epidemic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Over 1 MILLION whiplash injuries per year in the US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Most occur in low-speed rear impacts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Not fatal, but chronic pain can persist for years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Enormous economic cost: medical, lost work, disability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Early head restraints were ineffective: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Set too low (didn't support head)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Too far back from head (head snapped backward before contact)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Often adjusted incorrectly or removed entirely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Swedish research (Volvo, Saab) led the way: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'Active' head restraints that move up/forward during crash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Engage head earlier, reduce relative motion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that non-fatal injuries still matter.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IIHS Whiplash Test: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Test Method: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Dynamic sled test (not full vehicle crash)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Simulates low-speed rear impact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Dummy: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BioRID II - specifically designed for rear impact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24 articulated vertebrae (highly flexible spine)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Key Measurements: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Neck Injury Criteria (NIC)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Neck forces and moments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Relative head-to-torso movement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Seat strength (must not collapse backward)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Active head restraints are now standard equipment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because of this test.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[Placeholder: BioRID II dummy photo]]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Whiplash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BioRID II has a fundamentally different spine than Hybrid III: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- 24 articulated vertebrae vs. rigid lumbar/thoracic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Requires different instrumentation approach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Sensors along the articulated spine measure relative motion: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How does each vertebra move relative to adjacent ones?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This is the mechanism of whiplash injury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Head and torso accelerometers (CFC 1000, CFC 600)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Different dummy = different data acquisition configuration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systems support both Hybrid III and BioRID configurations.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BioRID spine sensor interfaces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7: IIHS Front Crash Prevention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voluntary revolution: 20 automakers agreed without a government mandate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Philosophy Shift: Passive to Active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Passive Safety (1968-2000s)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Assume crash WILL happen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Focus on protection DURING crash: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Seatbelts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Airbags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Structure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After 50 years, we've gotten very good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at protecting people in crashes.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But 94% of crashes involve human error...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Active Safety (2000s-present)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Try to PREVENT the crash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Warn driver, assist, brake automatically: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AEB (Autonomous Emergency Braking)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ESC (Electronic Stability Control)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Lane Keeping Assist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If crash is unavoidable, passive kicks in.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Active + Passive = Maximum protection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Voluntary Commitment (2016)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 automakers voluntarily committed to make AEB standard by 2022: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No government mandate required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Driven by IIHS ratings and consumer demand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The fastest safety technology adoption in history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Effectiveness: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AEB reduces rear-end crashes by 50%+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Even basic forward collision warning reduces crashes 27%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This is a fundamentally new type of safety test: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Not measuring crash protection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Measuring crash PREVENTION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that preventing crashes is better than surviving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assets/iihs_fcp_car_target.png]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IIHS AEB Test: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Test Scenarios: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Vehicle approaches stationary foam target at 12 mph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Vehicle approaches stationary foam target at 25 mph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Measurements: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Does the system warn the driver?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Does it brake automatically?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How much speed reduction is achieved?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Ratings: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Superior: Avoids or major speed reduction at both speeds + FCW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Advanced: Forward collision warning + limited AEB performance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Basic: Forward collision warning available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Target: Foam/inflatable vehicle replica (safe for repeated tests)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AEB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This is an expanding market for DTS: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Vehicle dynamics measurement: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Speed, deceleration, timing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When did the system activate?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How quickly did it respond?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Not traditional dummy instrumentation, but related technology: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High-speed data acquisition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Precise timing synchronization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future of safety testing includes evaluating systems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that PREVENT crashes, not just systems that protect in crashes.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TSR AIR data logger, SLICE systems for vehicle dynamics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8: Euro NCAP Pedestrian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Europe's 25-year head start: The US still has no federal standard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Pedestrian Crisis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While occupant deaths have FALLEN, pedestrian deaths are RISING: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2009: 4,109 pedestrian deaths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2019: 6,205 pedestrian deaths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2022: 7,500+ pedestrian deaths (18% of all traffic deaths)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Why?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Larger vehicles (SUVs, trucks) dominate sales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Higher front ends hit torso/head instead of legs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Distracted driving and walking (phones)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US approach: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Test if cars AVOID pedestrians (AEB)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But NOT what happens if they don't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Europe decided 25 years ago that pedestrians deserved protection too.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Euro NCAP Pedestrian Testing (Since 1997)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Europe has tested pedestrian protection for 25+ years: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Headform Impactor Test: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Adult and child headforms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Fired at hood surface at 40 km/h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HIC measurement - same physics as occupant head protection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Legform Impactor Test: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Upper legform: hip/pelvis injury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Lower legform: knee bending, tibia fracture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Design changes driven by this test: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Active hood hinges (pop up to create crush space)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Energy-absorbing bumper structures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External pedestrian airbags (Volvo)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assets/euroncap_headform.png, assets/euroncap_cyclist_headform.png]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Pedestrian Protection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Headform impactor testing uses DTS accelerometers: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Same basic technology as crash test dummies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Triaxial accelerometer inside impactor headform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CFC 1000 filtering (same as dummy head)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physics is identical: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Protect the brain from rapid deceleration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Whether the brain is inside a car or outside it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Expanding market as US considers pedestrian protection requirements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Same sensors, same data acquisition, different application.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NANO, ACC3 PRO-A accelerometers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9: NOCSAE Football Helmet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36 deaths in one year: The 1968 season that created helmet certification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1968 Crisis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1968: 36 football players died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Worst year on record for football fatalities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Most from head and neck injuries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problem: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No helmet standards existed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Manufacturers made their own claims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No way to verify protection level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No consistent test method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1969: NOCSAE founded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National Operating Committee on Standards for Athletic Equipment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Response to Congressional pressure after 36 deaths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that athletes deserved the same scientific protection as drivers.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NOCSAE Helmet Standard (1973)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First helmet certification standard: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Drop Tower Test: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Helmet on headform dropped from 60 inches onto anvils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Multiple impact locations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Hot, cold, wet conditions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Severity Index must be below 1200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Key insight: Same physics as automotive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SI (Severity Index) closely related to HIC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Both measure head acceleration over time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Both derive from Wayne State cadaver research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1978: NCAA mandates NOCSAE-certified helmets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1980: High school (NFHS) mandates NOCSAE helmets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[Placeholder: Football helmet drop test photo]]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90%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Reduction in football fatalities since NOCSAE standards (1973)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1960s: 26 deaths/year | 1970s: 15 deaths/year | 2010s: 3 deaths/year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Helmet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accelerometers inside helmet headforms: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Same sensors used in automotive crash test dummies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Triaxial measurement for SI calculation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injury threshold (SI &lt; 1200) derives from the same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human tolerance research as automotive HIC.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Wayne State cadaver research from the 1950s-60s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informs both automotive and helmet standards.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One technology, one data acquisition approach,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applied across automotive, football, hockey, cycling, equestrian.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NANO, SLICE MICRO for headform instrumentation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10: NFL Helmet / CTE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league that denied brain damage: From Mike Webster to $765 million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Denial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2002: Mike Webster dies at 50 - 'Iron Mike', Hall of Fame center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Homeless, cognitively impaired, heart attack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2005: Dr. Bennet Omalu publishes first CTE case in NFL player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Chronic Traumatic Encephalopathy found in Webster's brain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NFL's response: Demanded retraction, attacked Omalu's credentials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2009: NFL finally acknowledges concussion problem (after years of denial)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2011: $765 million settlement with former players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science was clear: Repeated head impacts cause brain damage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Even 'subconcussive' hits accumulate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Football exposes players to thousands of impacts per career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decided that athlete brain health couldn't be ignored for profit.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Evolution of Helmet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Traditional NOCSAE drop test: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Measures linear acceleration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Pass/fail at SI &lt; 1200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Modern research suggests rotation matters more: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Brain injury may be caused more by ROTATION than linear force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Concussion mechanism involves brain twisting inside skull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NFL/NFLPA Helmet Testing Protocol: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Drop tower test (traditional)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Linear impactor test (game-realistic, higher speeds)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Pendulum impactor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Rotational measurements (emerging)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Annual helmet rankings published - creates market pressure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[Placeholder: NFL helmet testing lab photo]]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Concussion Research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Same accelerometers as automotive head measurement: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Triaxial linear acceleration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CFC 1000 filtering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Angular rate sensors for rotational measurement: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ARS PRO angular rate sensors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- 6DX PRO-A for 6 degrees of freedom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injury threshold science came from automotive research: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Wayne State cadaver studies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HIC development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Human tolerance curves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instruments both domains with the same technology.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systems, ARS PRO, 6DX PRO-A, ACC3 PRO-A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The Work Continues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What gaps remain?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Every Test Exposed What Previous Tests Missed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1968: FMVSS 208 (frontal) - but side crashes were neglected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1990: FMVSS 214 (side) - but offset frontal was missed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1995: IIHS Moderate Overlap - but small overlap was missed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2012: IIHS Small Overlap - but passenger side was 'gamed'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2017: Small Overlap Passenger - but fleet changed (bigger SUVs)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2021: Updated Side Test - but gaps remain...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What's NEXT?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Rear seat occupant protection (currently neglected)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Far-side impacts (opposite side from impact)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Vehicle compatibility (small cars vs. large trucks)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EV-specific tests (battery safety, mass distribution)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AV/ADAS validation (how do you test a self-driving car?)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The cycle continues. We will keep deciding to do better.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Gender Gap in Crash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Most crash tests use 50th percentile male dummy (5'9", 175 lbs)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'Small female' dummy (Hybrid III 5th) is just a SCALED-DOWN male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consequences: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Women are 17% more likely to DIE in equivalent crashes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Women are 73% more likely to be seriously injured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Why?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Female anatomy differs: hip structure, neck strength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Women sit closer to steering wheel (shorter legs)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Seatbelt geometry optimized for male torsos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solution (in progress):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THOR-5F (2023): First 'true female' dummy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Not a scaled male - different skeletal structure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are deciding that 'average' can't mean 'male' anymore.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assets/thor_male_female.jpg]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ATD Evolution: More Channels, More Data, More Lives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1949: Sierra Sam - first crash test dummy (USAF ejection seats)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1976: Hybrid III - still the global standard, ~47 channels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2013: THOR-50M - 150+ channels, more biofidelic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2015: WIAMan - military blast dummy (DTS partnership)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2023: THOR-5F - first true female dummy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trend: More biofidelic, more instrumentation, more data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Channel count matters: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More channels = more data = better understanding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Better understanding = smarter engineering = more lives saved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DTS provides the nervous system that gives dummies their 'senses'.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assets/sierra_sam.jpg, assets/hybrid_iii_family.jpg, assets/thor_dummy.jpg, assets/wiaman_dummy.jpg]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i="1">
                <a:solidFill>
                  <a:srgbClr val="003366"/>
                </a:solidFill>
              </a:defRPr>
            </a:pPr>
            <a:r>
              <a:t>"A crashed car is gone forever. The data is what remains."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7548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404040"/>
                </a:solidFill>
              </a:defRPr>
            </a:pPr>
            <a:r>
              <a:t>-- Industry saying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Why Data Quality Matters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A single crash test costs $50,000 - $500,000+: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Test vehicle: $30,000 - $80,000 (destroyed)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ATD (Hybrid III 50th): $200,000 - $400,000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ATD (THOR): $500,000 - $800,000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Facility, personnel, analysis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The vehicle is destroyed in 100 milliseconds.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ALL VALUE is captured in the data.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If a sensor fails, if a channel drops, if data is questionable: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You might have to repeat the entire test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$100K+ repeat cost, weeks of delay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DTS data acquisition is a fraction of test cost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but captures 100% of the value.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>
                <a:solidFill>
                  <a:srgbClr val="0070C0"/>
                </a:solidFill>
              </a:defRPr>
            </a:pPr>
            <a:r>
              <a:t>[PHOTO: assets/iihs_dummy_sensors.jpg]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117,000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Lives saved per year compared to 1970 rates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1970 rate applied to today's VMT: 153,000 deaths | Actual: 36,000 | Difference: 117,000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Each of Those Lives Was Saved By: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A TRAGEDY that revealed a problem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Steering column deaths, Pinto fires, football fatalities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A DECISION that we needed to do better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Congress, NHTSA, IIHS, NOCSAE, consumers demanding change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DATA that revealed the mechanism of injury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Cadaver research, rocket sled tests, crash tests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A TEST that measured the problem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FMVSS 208, IIHS Small Overlap, NOCSAE drop test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ENGINEERING that solved it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Seatbelts, airbags, crumple zones, helmets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DTS is in this chain - capturing the data that drives solutions.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Culture DTS Was Built 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DTS was founded to serve this mission: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Innovative solutions for crash test data acquisition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Reliability when every data point matters</a:t>
            </a:r>
          </a:p>
          <a:p>
            <a:pPr lvl="1"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    Accuracy that engineers can trust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This isn't just a business. It's life-saving work.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When NHTSA runs a compliance test - DTS captures the data.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When IIHS rates a vehicle - DTS captures the data.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When a university studies injury biomechanics - DTS captures the data.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  <a:r>
              <a:t>When the NFL tests helmet safety - DTS captures the data.</a:t>
            </a:r>
          </a:p>
          <a:p>
            <a:pPr>
              <a:spcAft>
                <a:spcPts val="800"/>
              </a:spcAft>
              <a:defRPr sz="2200">
                <a:solidFill>
                  <a:srgbClr val="404040"/>
                </a:solidFill>
              </a:defRPr>
            </a:pP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We help the people who decided to do better</a:t>
            </a:r>
          </a:p>
          <a:p>
            <a:pPr>
              <a:spcAft>
                <a:spcPts val="800"/>
              </a:spcAft>
              <a:defRPr sz="2200" b="1" i="1">
                <a:solidFill>
                  <a:srgbClr val="0070C0"/>
                </a:solidFill>
              </a:defRPr>
            </a:pPr>
            <a:r>
              <a:t>actually measure whether they succeeded.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Data Saves Lives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>
                <a:solidFill>
                  <a:srgbClr val="404040"/>
                </a:solidFill>
              </a:defRPr>
            </a:pPr>
            <a:r>
              <a:t>Every test has a story. Every story started with tragedy.</a:t>
            </a:r>
            <a:br/>
            <a:r>
              <a:t>Every tragedy ended when we got the data to understand it.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>
                <a:solidFill>
                  <a:srgbClr val="404040"/>
                </a:solidFill>
              </a:defRPr>
            </a:pPr>
            <a:r>
              <a:t>DTS: The data that makes safety testing possible.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