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286000"/>
            <a:ext cx="11277295" cy="1371600"/>
          </a:xfrm>
          <a:prstGeom prst="rect">
            <a:avLst/>
          </a:prstGeom>
          <a:noFill/>
        </p:spPr>
        <p:txBody>
          <a:bodyPr wrap="none">
            <a:spAutoFit/>
          </a:bodyPr>
          <a:lstStyle/>
          <a:p>
            <a:pPr algn="ctr">
              <a:defRPr sz="5400" b="1">
                <a:solidFill>
                  <a:srgbClr val="003366"/>
                </a:solidFill>
              </a:defRPr>
            </a:pPr>
            <a:r>
              <a:t>Data Saves Lives</a:t>
            </a:r>
          </a:p>
        </p:txBody>
      </p:sp>
      <p:sp>
        <p:nvSpPr>
          <p:cNvPr id="3" name="TextBox 2"/>
          <p:cNvSpPr txBox="1"/>
          <p:nvPr/>
        </p:nvSpPr>
        <p:spPr>
          <a:xfrm>
            <a:off x="457200" y="3840480"/>
            <a:ext cx="11277295" cy="1371600"/>
          </a:xfrm>
          <a:prstGeom prst="rect">
            <a:avLst/>
          </a:prstGeom>
          <a:noFill/>
        </p:spPr>
        <p:txBody>
          <a:bodyPr wrap="square">
            <a:spAutoFit/>
          </a:bodyPr>
          <a:lstStyle/>
          <a:p>
            <a:pPr algn="ctr">
              <a:defRPr sz="2800">
                <a:solidFill>
                  <a:srgbClr val="404040"/>
                </a:solidFill>
              </a:defRPr>
            </a:pPr>
            <a:r>
              <a:t>The Story of Safety Testing: How Tragedy, Science, and Data Created the Modern Safety Ecosystem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1371600"/>
            <a:ext cx="11277295" cy="2286000"/>
          </a:xfrm>
          <a:prstGeom prst="rect">
            <a:avLst/>
          </a:prstGeom>
          <a:noFill/>
        </p:spPr>
        <p:txBody>
          <a:bodyPr wrap="none">
            <a:spAutoFit/>
          </a:bodyPr>
          <a:lstStyle/>
          <a:p>
            <a:pPr algn="ctr">
              <a:defRPr sz="12000" b="1">
                <a:solidFill>
                  <a:srgbClr val="0070C0"/>
                </a:solidFill>
              </a:defRPr>
            </a:pPr>
            <a:r>
              <a:t>77%</a:t>
            </a:r>
          </a:p>
        </p:txBody>
      </p:sp>
      <p:sp>
        <p:nvSpPr>
          <p:cNvPr id="3" name="TextBox 2"/>
          <p:cNvSpPr txBox="1"/>
          <p:nvPr/>
        </p:nvSpPr>
        <p:spPr>
          <a:xfrm>
            <a:off x="457200" y="3657600"/>
            <a:ext cx="11277295" cy="914400"/>
          </a:xfrm>
          <a:prstGeom prst="rect">
            <a:avLst/>
          </a:prstGeom>
          <a:noFill/>
        </p:spPr>
        <p:txBody>
          <a:bodyPr wrap="none">
            <a:spAutoFit/>
          </a:bodyPr>
          <a:lstStyle/>
          <a:p>
            <a:pPr algn="ctr">
              <a:defRPr sz="3600">
                <a:solidFill>
                  <a:srgbClr val="003366"/>
                </a:solidFill>
              </a:defRPr>
            </a:pPr>
            <a:r>
              <a:t>Reduction in traffic fatality rate since 1970</a:t>
            </a:r>
          </a:p>
        </p:txBody>
      </p:sp>
      <p:sp>
        <p:nvSpPr>
          <p:cNvPr id="4" name="TextBox 3"/>
          <p:cNvSpPr txBox="1"/>
          <p:nvPr/>
        </p:nvSpPr>
        <p:spPr>
          <a:xfrm>
            <a:off x="914400" y="4754880"/>
            <a:ext cx="10362895" cy="1371600"/>
          </a:xfrm>
          <a:prstGeom prst="rect">
            <a:avLst/>
          </a:prstGeom>
          <a:noFill/>
        </p:spPr>
        <p:txBody>
          <a:bodyPr wrap="square">
            <a:spAutoFit/>
          </a:bodyPr>
          <a:lstStyle/>
          <a:p>
            <a:pPr algn="ctr">
              <a:defRPr sz="2000">
                <a:solidFill>
                  <a:srgbClr val="404040"/>
                </a:solidFill>
              </a:defRPr>
            </a:pPr>
            <a:r>
              <a:t>1970: 4.74 deaths per 100M miles | Today: 1.10 deaths per 100M miles</a:t>
            </a:r>
            <a:br/>
            <a:r>
              <a:t>If we still had 1970 rates with today's driving: 153,000 deaths per year instead of 36,000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Pattern: Every Test Has a Story</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Every crash test exists because people were dying in a specific way</a:t>
            </a:r>
          </a:p>
          <a:p>
            <a:pPr>
              <a:spcAft>
                <a:spcPts val="1000"/>
              </a:spcAft>
              <a:defRPr sz="2400">
                <a:solidFill>
                  <a:srgbClr val="404040"/>
                </a:solidFill>
              </a:defRPr>
            </a:pPr>
            <a:r>
              <a:t>The cycle repeats throughout history:</a:t>
            </a:r>
          </a:p>
          <a:p>
            <a:pPr lvl="1">
              <a:spcAft>
                <a:spcPts val="1000"/>
              </a:spcAft>
              <a:defRPr sz="2000">
                <a:solidFill>
                  <a:srgbClr val="404040"/>
                </a:solidFill>
              </a:defRPr>
            </a:pPr>
            <a:r>
              <a:t>    TRAGEDY: People die in ways we don't understand</a:t>
            </a:r>
          </a:p>
          <a:p>
            <a:pPr lvl="1">
              <a:spcAft>
                <a:spcPts val="1000"/>
              </a:spcAft>
              <a:defRPr sz="2000">
                <a:solidFill>
                  <a:srgbClr val="404040"/>
                </a:solidFill>
              </a:defRPr>
            </a:pPr>
            <a:r>
              <a:t>    PIONEERS: Researchers ask 'why?' and investigate</a:t>
            </a:r>
          </a:p>
          <a:p>
            <a:pPr lvl="1">
              <a:spcAft>
                <a:spcPts val="1000"/>
              </a:spcAft>
              <a:defRPr sz="2000">
                <a:solidFill>
                  <a:srgbClr val="404040"/>
                </a:solidFill>
              </a:defRPr>
            </a:pPr>
            <a:r>
              <a:t>    DATA: Testing reveals the mechanism of injury</a:t>
            </a:r>
          </a:p>
          <a:p>
            <a:pPr lvl="1">
              <a:spcAft>
                <a:spcPts val="1000"/>
              </a:spcAft>
              <a:defRPr sz="2000">
                <a:solidFill>
                  <a:srgbClr val="404040"/>
                </a:solidFill>
              </a:defRPr>
            </a:pPr>
            <a:r>
              <a:t>    INSTITUTION: Regulatory body is formed or empowered</a:t>
            </a:r>
          </a:p>
          <a:p>
            <a:pPr lvl="1">
              <a:spcAft>
                <a:spcPts val="1000"/>
              </a:spcAft>
              <a:defRPr sz="2000">
                <a:solidFill>
                  <a:srgbClr val="404040"/>
                </a:solidFill>
              </a:defRPr>
            </a:pPr>
            <a:r>
              <a:t>    STANDARD: A test is created to measure the problem</a:t>
            </a:r>
          </a:p>
          <a:p>
            <a:pPr lvl="1">
              <a:spcAft>
                <a:spcPts val="1000"/>
              </a:spcAft>
              <a:defRPr sz="2000">
                <a:solidFill>
                  <a:srgbClr val="404040"/>
                </a:solidFill>
              </a:defRPr>
            </a:pPr>
            <a:r>
              <a:t>    ENGINEERING: Manufacturers design solutions</a:t>
            </a:r>
          </a:p>
          <a:p>
            <a:pPr lvl="1">
              <a:spcAft>
                <a:spcPts val="1000"/>
              </a:spcAft>
              <a:defRPr sz="2000">
                <a:solidFill>
                  <a:srgbClr val="404040"/>
                </a:solidFill>
              </a:defRPr>
            </a:pPr>
            <a:r>
              <a:t>    LIVES SAVED: That specific death mode decreases</a:t>
            </a:r>
          </a:p>
          <a:p>
            <a:pPr>
              <a:spcAft>
                <a:spcPts val="1000"/>
              </a:spcAft>
              <a:defRPr sz="2400">
                <a:solidFill>
                  <a:srgbClr val="404040"/>
                </a:solidFill>
              </a:defRPr>
            </a:pPr>
            <a:r>
              <a:t>Then a NEW gap emerges... and the cycle continues</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This presentation traces that cycle from 1899 to today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Part 1: The Dark Ages</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1899-1965: When No One Was Watching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Before Safety: The Philosophy of Blame</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1899: First US traffic death - Henry Bliss, hit by electric taxi in NYC</a:t>
            </a:r>
          </a:p>
          <a:p>
            <a:pPr>
              <a:spcAft>
                <a:spcPts val="1000"/>
              </a:spcAft>
              <a:defRPr sz="2400">
                <a:solidFill>
                  <a:srgbClr val="404040"/>
                </a:solidFill>
              </a:defRPr>
            </a:pPr>
            <a:r>
              <a:t>1921: 13,253 deaths with 55 billion VMT (24.09 deaths per 100M miles)</a:t>
            </a:r>
          </a:p>
          <a:p>
            <a:pPr>
              <a:spcAft>
                <a:spcPts val="1000"/>
              </a:spcAft>
              <a:defRPr sz="2400">
                <a:solidFill>
                  <a:srgbClr val="404040"/>
                </a:solidFill>
              </a:defRPr>
            </a:pPr>
            <a:r>
              <a:t>1937: 37,819 deaths - 14x today's fatality RATE</a:t>
            </a:r>
          </a:p>
          <a:p>
            <a:pPr>
              <a:spcAft>
                <a:spcPts val="1000"/>
              </a:spcAft>
              <a:defRPr sz="2400">
                <a:solidFill>
                  <a:srgbClr val="404040"/>
                </a:solidFill>
              </a:defRPr>
            </a:pPr>
            <a:r>
              <a:t>Industry position: 'Crashes are caused by bad drivers, not bad cars'</a:t>
            </a:r>
          </a:p>
          <a:p>
            <a:pPr>
              <a:spcAft>
                <a:spcPts val="1000"/>
              </a:spcAft>
              <a:defRPr sz="2400">
                <a:solidFill>
                  <a:srgbClr val="404040"/>
                </a:solidFill>
              </a:defRPr>
            </a:pPr>
            <a:r>
              <a:t>The Three E's of traffic safety:</a:t>
            </a:r>
          </a:p>
          <a:p>
            <a:pPr lvl="1">
              <a:spcAft>
                <a:spcPts val="1000"/>
              </a:spcAft>
              <a:defRPr sz="2000">
                <a:solidFill>
                  <a:srgbClr val="404040"/>
                </a:solidFill>
              </a:defRPr>
            </a:pPr>
            <a:r>
              <a:t>    Education (teach drivers to be careful)</a:t>
            </a:r>
          </a:p>
          <a:p>
            <a:pPr lvl="1">
              <a:spcAft>
                <a:spcPts val="1000"/>
              </a:spcAft>
              <a:defRPr sz="2000">
                <a:solidFill>
                  <a:srgbClr val="404040"/>
                </a:solidFill>
              </a:defRPr>
            </a:pPr>
            <a:r>
              <a:t>    Enforcement (punish bad drivers)</a:t>
            </a:r>
          </a:p>
          <a:p>
            <a:pPr lvl="1">
              <a:spcAft>
                <a:spcPts val="1000"/>
              </a:spcAft>
              <a:defRPr sz="2000">
                <a:solidFill>
                  <a:srgbClr val="404040"/>
                </a:solidFill>
              </a:defRPr>
            </a:pPr>
            <a:r>
              <a:t>    Engineering (of ROADS, not vehicles)</a:t>
            </a:r>
          </a:p>
          <a:p>
            <a:pPr>
              <a:spcAft>
                <a:spcPts val="1000"/>
              </a:spcAft>
              <a:defRPr sz="2400">
                <a:solidFill>
                  <a:srgbClr val="404040"/>
                </a:solidFill>
              </a:defRPr>
            </a:pPr>
            <a:r>
              <a:t>Vehicle design was NOT considered a safety factor</a:t>
            </a:r>
          </a:p>
          <a:p>
            <a:pPr>
              <a:spcAft>
                <a:spcPts val="1000"/>
              </a:spcAft>
              <a:defRPr sz="2400">
                <a:solidFill>
                  <a:srgbClr val="404040"/>
                </a:solidFill>
              </a:defRPr>
            </a:pPr>
            <a:r>
              <a:t>No federal oversight. No standards. No data.</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The car was fine. You were the problem.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What Cars Were Like</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No seatbelts (optional accessory, rarely ordered)</a:t>
            </a:r>
          </a:p>
          <a:p>
            <a:pPr>
              <a:spcAft>
                <a:spcPts val="1000"/>
              </a:spcAft>
              <a:defRPr sz="2400">
                <a:solidFill>
                  <a:srgbClr val="404040"/>
                </a:solidFill>
              </a:defRPr>
            </a:pPr>
            <a:r>
              <a:t>Rigid steering columns - metal shafts pointed at driver's chest</a:t>
            </a:r>
          </a:p>
          <a:p>
            <a:pPr lvl="1">
              <a:spcAft>
                <a:spcPts val="1000"/>
              </a:spcAft>
              <a:defRPr sz="2000">
                <a:solidFill>
                  <a:srgbClr val="404040"/>
                </a:solidFill>
              </a:defRPr>
            </a:pPr>
            <a:r>
              <a:t>    By 1964: over 1 MILLION cumulative steering column deaths</a:t>
            </a:r>
          </a:p>
          <a:p>
            <a:pPr>
              <a:spcAft>
                <a:spcPts val="1000"/>
              </a:spcAft>
              <a:defRPr sz="2400">
                <a:solidFill>
                  <a:srgbClr val="404040"/>
                </a:solidFill>
              </a:defRPr>
            </a:pPr>
            <a:r>
              <a:t>Solid steel dashboards with chrome knobs and protrusions</a:t>
            </a:r>
          </a:p>
          <a:p>
            <a:pPr>
              <a:spcAft>
                <a:spcPts val="1000"/>
              </a:spcAft>
              <a:defRPr sz="2400">
                <a:solidFill>
                  <a:srgbClr val="404040"/>
                </a:solidFill>
              </a:defRPr>
            </a:pPr>
            <a:r>
              <a:t>No crumple zones - rigid structures transferred all force to occupants</a:t>
            </a:r>
          </a:p>
          <a:p>
            <a:pPr>
              <a:spcAft>
                <a:spcPts val="1000"/>
              </a:spcAft>
              <a:defRPr sz="2400">
                <a:solidFill>
                  <a:srgbClr val="404040"/>
                </a:solidFill>
              </a:defRPr>
            </a:pPr>
            <a:r>
              <a:t>No head restraints - whiplash was expected</a:t>
            </a:r>
          </a:p>
          <a:p>
            <a:pPr>
              <a:spcAft>
                <a:spcPts val="1000"/>
              </a:spcAft>
              <a:defRPr sz="2400">
                <a:solidFill>
                  <a:srgbClr val="404040"/>
                </a:solidFill>
              </a:defRPr>
            </a:pPr>
            <a:r>
              <a:t>Windshields of plate glass - shattered into deadly shards</a:t>
            </a:r>
          </a:p>
          <a:p>
            <a:pPr>
              <a:spcAft>
                <a:spcPts val="1000"/>
              </a:spcAft>
              <a:defRPr sz="2400">
                <a:solidFill>
                  <a:srgbClr val="404040"/>
                </a:solidFill>
              </a:defRPr>
            </a:pPr>
            <a:r>
              <a:t>Fuel tanks placed wherever convenient - often behind rear bumper</a:t>
            </a:r>
          </a:p>
          <a:p>
            <a:pPr>
              <a:spcAft>
                <a:spcPts val="1000"/>
              </a:spcAft>
              <a:defRPr sz="2400">
                <a:solidFill>
                  <a:srgbClr val="404040"/>
                </a:solidFill>
              </a:defRPr>
            </a:pPr>
            <a:r>
              <a:t>Door latches that popped open on impact - ejecting occupants</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If you crashed, the car stayed intact. You didn't.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The Pioneers</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The individuals who changed everything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Hugh DeHaven: The Father of Crashworthiness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1917: Survives mid-air collision as WWI pilot trainee - fell 500 feet</a:t>
            </a:r>
          </a:p>
          <a:p>
            <a:pPr lvl="1">
              <a:spcAft>
                <a:spcPts val="1000"/>
              </a:spcAft>
              <a:defRPr sz="2000">
                <a:solidFill>
                  <a:srgbClr val="404040"/>
                </a:solidFill>
              </a:defRPr>
            </a:pPr>
            <a:r>
              <a:t>    Other pilot and his observer died. DeHaven walked away.</a:t>
            </a:r>
          </a:p>
          <a:p>
            <a:pPr lvl="1">
              <a:spcAft>
                <a:spcPts val="1000"/>
              </a:spcAft>
              <a:defRPr sz="2000">
                <a:solidFill>
                  <a:srgbClr val="404040"/>
                </a:solidFill>
              </a:defRPr>
            </a:pPr>
            <a:r>
              <a:t>    Spent the rest of his life asking: 'Why did I survive?'</a:t>
            </a:r>
          </a:p>
          <a:p>
            <a:pPr>
              <a:spcAft>
                <a:spcPts val="1000"/>
              </a:spcAft>
              <a:defRPr sz="2400">
                <a:solidFill>
                  <a:srgbClr val="404040"/>
                </a:solidFill>
              </a:defRPr>
            </a:pPr>
            <a:r>
              <a:t>1942: Founded Cornell Crash Injury Research Project</a:t>
            </a:r>
          </a:p>
          <a:p>
            <a:pPr>
              <a:spcAft>
                <a:spcPts val="1000"/>
              </a:spcAft>
              <a:defRPr sz="2400">
                <a:solidFill>
                  <a:srgbClr val="404040"/>
                </a:solidFill>
              </a:defRPr>
            </a:pPr>
            <a:r>
              <a:t>Key insight: The 'Second Collision'</a:t>
            </a:r>
          </a:p>
          <a:p>
            <a:pPr lvl="1">
              <a:spcAft>
                <a:spcPts val="1000"/>
              </a:spcAft>
              <a:defRPr sz="2000">
                <a:solidFill>
                  <a:srgbClr val="404040"/>
                </a:solidFill>
              </a:defRPr>
            </a:pPr>
            <a:r>
              <a:t>    First collision: car hits object</a:t>
            </a:r>
          </a:p>
          <a:p>
            <a:pPr lvl="1">
              <a:spcAft>
                <a:spcPts val="1000"/>
              </a:spcAft>
              <a:defRPr sz="2000">
                <a:solidFill>
                  <a:srgbClr val="404040"/>
                </a:solidFill>
              </a:defRPr>
            </a:pPr>
            <a:r>
              <a:t>    Second collision: occupant hits interior</a:t>
            </a:r>
          </a:p>
          <a:p>
            <a:pPr lvl="1">
              <a:spcAft>
                <a:spcPts val="1000"/>
              </a:spcAft>
              <a:defRPr sz="2000">
                <a:solidFill>
                  <a:srgbClr val="404040"/>
                </a:solidFill>
              </a:defRPr>
            </a:pPr>
            <a:r>
              <a:t>    The second collision is what kills people</a:t>
            </a:r>
          </a:p>
          <a:p>
            <a:pPr>
              <a:spcAft>
                <a:spcPts val="1000"/>
              </a:spcAft>
              <a:defRPr sz="2400">
                <a:solidFill>
                  <a:srgbClr val="404040"/>
                </a:solidFill>
              </a:defRPr>
            </a:pPr>
            <a:r>
              <a:t>Studied survivors of falls from great heights</a:t>
            </a:r>
          </a:p>
          <a:p>
            <a:pPr lvl="1">
              <a:spcAft>
                <a:spcPts val="1000"/>
              </a:spcAft>
              <a:defRPr sz="2000">
                <a:solidFill>
                  <a:srgbClr val="404040"/>
                </a:solidFill>
              </a:defRPr>
            </a:pPr>
            <a:r>
              <a:t>    People survived 10-story falls if they landed on awnings</a:t>
            </a:r>
          </a:p>
          <a:p>
            <a:pPr lvl="1">
              <a:spcAft>
                <a:spcPts val="1000"/>
              </a:spcAft>
              <a:defRPr sz="2000">
                <a:solidFill>
                  <a:srgbClr val="404040"/>
                </a:solidFill>
              </a:defRPr>
            </a:pPr>
            <a:r>
              <a:t>    Conclusion: 'Package the passenger' - distribute forces</a:t>
            </a:r>
          </a:p>
          <a:p>
            <a:pPr>
              <a:spcAft>
                <a:spcPts val="1000"/>
              </a:spcAft>
              <a:defRPr sz="2400">
                <a:solidFill>
                  <a:srgbClr val="404040"/>
                </a:solidFill>
              </a:defRPr>
            </a:pPr>
            <a:r>
              <a:t>His research led to padded dashboards, collapsible columns, door locks</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Quote: 'The human body can tolerate far greater forces than we assumed - if distributed properly.'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John Stapp: The Fastest Man on Earth</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USAF Flight Surgeon, Physician, Biophysicist (1910-1999)</a:t>
            </a:r>
          </a:p>
          <a:p>
            <a:pPr>
              <a:spcAft>
                <a:spcPts val="1000"/>
              </a:spcAft>
              <a:defRPr sz="2400">
                <a:solidFill>
                  <a:srgbClr val="404040"/>
                </a:solidFill>
              </a:defRPr>
            </a:pPr>
            <a:r>
              <a:t>1947: Began rocket sled deceleration experiments at Edwards AFB</a:t>
            </a:r>
          </a:p>
          <a:p>
            <a:pPr>
              <a:spcAft>
                <a:spcPts val="1000"/>
              </a:spcAft>
              <a:defRPr sz="2400">
                <a:solidFill>
                  <a:srgbClr val="404040"/>
                </a:solidFill>
              </a:defRPr>
            </a:pPr>
            <a:r>
              <a:t>Problem: No one knew human tolerance limits for rapid deceleration</a:t>
            </a:r>
          </a:p>
          <a:p>
            <a:pPr>
              <a:spcAft>
                <a:spcPts val="1000"/>
              </a:spcAft>
              <a:defRPr sz="2400">
                <a:solidFill>
                  <a:srgbClr val="404040"/>
                </a:solidFill>
              </a:defRPr>
            </a:pPr>
            <a:r>
              <a:t>Solution: Stapp rode the sled himself - 29 TIMES</a:t>
            </a:r>
          </a:p>
          <a:p>
            <a:pPr>
              <a:spcAft>
                <a:spcPts val="1000"/>
              </a:spcAft>
              <a:defRPr sz="2400">
                <a:solidFill>
                  <a:srgbClr val="404040"/>
                </a:solidFill>
              </a:defRPr>
            </a:pPr>
            <a:r>
              <a:t>December 10, 1954: The final ride</a:t>
            </a:r>
          </a:p>
          <a:p>
            <a:pPr lvl="1">
              <a:spcAft>
                <a:spcPts val="1000"/>
              </a:spcAft>
              <a:defRPr sz="2000">
                <a:solidFill>
                  <a:srgbClr val="404040"/>
                </a:solidFill>
              </a:defRPr>
            </a:pPr>
            <a:r>
              <a:t>    Reached 632 mph, stopped in 1.4 seconds</a:t>
            </a:r>
          </a:p>
          <a:p>
            <a:pPr lvl="1">
              <a:spcAft>
                <a:spcPts val="1000"/>
              </a:spcAft>
              <a:defRPr sz="2000">
                <a:solidFill>
                  <a:srgbClr val="404040"/>
                </a:solidFill>
              </a:defRPr>
            </a:pPr>
            <a:r>
              <a:t>    46.2 g deceleration - still a record for voluntary human exposure</a:t>
            </a:r>
          </a:p>
          <a:p>
            <a:pPr lvl="1">
              <a:spcAft>
                <a:spcPts val="1000"/>
              </a:spcAft>
              <a:defRPr sz="2000">
                <a:solidFill>
                  <a:srgbClr val="404040"/>
                </a:solidFill>
              </a:defRPr>
            </a:pPr>
            <a:r>
              <a:t>    Injuries: broken ribs, broken wrists, temporary blindness, lost fillings</a:t>
            </a:r>
          </a:p>
          <a:p>
            <a:pPr>
              <a:spcAft>
                <a:spcPts val="1000"/>
              </a:spcAft>
              <a:defRPr sz="2400">
                <a:solidFill>
                  <a:srgbClr val="404040"/>
                </a:solidFill>
              </a:defRPr>
            </a:pPr>
            <a:r>
              <a:t>Prior belief: Humans couldn't survive beyond 18g</a:t>
            </a:r>
          </a:p>
          <a:p>
            <a:pPr>
              <a:spcAft>
                <a:spcPts val="1000"/>
              </a:spcAft>
              <a:defRPr sz="2400">
                <a:solidFill>
                  <a:srgbClr val="404040"/>
                </a:solidFill>
              </a:defRPr>
            </a:pPr>
            <a:r>
              <a:t>Stapp proved: Proper restraints + force distribution = survival</a:t>
            </a:r>
          </a:p>
          <a:p>
            <a:pPr>
              <a:spcAft>
                <a:spcPts val="1000"/>
              </a:spcAft>
              <a:defRPr sz="2400">
                <a:solidFill>
                  <a:srgbClr val="404040"/>
                </a:solidFill>
              </a:defRPr>
            </a:pPr>
            <a:r>
              <a:t>His research led to aircraft seatbelts, ejection seats, auto restraints</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Fun fact: 'Murphy's Law' originated on Stapp's project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1828800"/>
            <a:ext cx="10362895" cy="2743200"/>
          </a:xfrm>
          <a:prstGeom prst="rect">
            <a:avLst/>
          </a:prstGeom>
          <a:noFill/>
        </p:spPr>
        <p:txBody>
          <a:bodyPr wrap="square">
            <a:spAutoFit/>
          </a:bodyPr>
          <a:lstStyle/>
          <a:p>
            <a:pPr algn="ctr">
              <a:defRPr sz="3200" i="1">
                <a:solidFill>
                  <a:srgbClr val="003366"/>
                </a:solidFill>
              </a:defRPr>
            </a:pPr>
            <a:r>
              <a:t>"I felt a sensation in the eyes, somewhat like the extraction of a molar without anesthetic."</a:t>
            </a:r>
          </a:p>
        </p:txBody>
      </p:sp>
      <p:sp>
        <p:nvSpPr>
          <p:cNvPr id="3" name="TextBox 2"/>
          <p:cNvSpPr txBox="1"/>
          <p:nvPr/>
        </p:nvSpPr>
        <p:spPr>
          <a:xfrm>
            <a:off x="914400" y="4754880"/>
            <a:ext cx="10362895" cy="731520"/>
          </a:xfrm>
          <a:prstGeom prst="rect">
            <a:avLst/>
          </a:prstGeom>
          <a:noFill/>
        </p:spPr>
        <p:txBody>
          <a:bodyPr wrap="none">
            <a:spAutoFit/>
          </a:bodyPr>
          <a:lstStyle/>
          <a:p>
            <a:pPr algn="ctr">
              <a:defRPr sz="2400">
                <a:solidFill>
                  <a:srgbClr val="404040"/>
                </a:solidFill>
              </a:defRPr>
            </a:pPr>
            <a:r>
              <a:t>-- John Stapp, describing 46.2g deceleration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Wayne State Cadaver Pioneers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1930s-1960s: Wayne State University, Detroit</a:t>
            </a:r>
          </a:p>
          <a:p>
            <a:pPr>
              <a:spcAft>
                <a:spcPts val="1000"/>
              </a:spcAft>
              <a:defRPr sz="2400">
                <a:solidFill>
                  <a:srgbClr val="404040"/>
                </a:solidFill>
              </a:defRPr>
            </a:pPr>
            <a:r>
              <a:t>Problem: How do we measure human injury tolerance without killing people?</a:t>
            </a:r>
          </a:p>
          <a:p>
            <a:pPr>
              <a:spcAft>
                <a:spcPts val="1000"/>
              </a:spcAft>
              <a:defRPr sz="2400">
                <a:solidFill>
                  <a:srgbClr val="404040"/>
                </a:solidFill>
              </a:defRPr>
            </a:pPr>
            <a:r>
              <a:t>Solution: Use cadavers - the recently deceased who donated bodies to science</a:t>
            </a:r>
          </a:p>
          <a:p>
            <a:pPr>
              <a:spcAft>
                <a:spcPts val="1000"/>
              </a:spcAft>
              <a:defRPr sz="2400">
                <a:solidFill>
                  <a:srgbClr val="404040"/>
                </a:solidFill>
              </a:defRPr>
            </a:pPr>
            <a:r>
              <a:t>Research methods:</a:t>
            </a:r>
          </a:p>
          <a:p>
            <a:pPr lvl="1">
              <a:spcAft>
                <a:spcPts val="1000"/>
              </a:spcAft>
              <a:defRPr sz="2000">
                <a:solidFill>
                  <a:srgbClr val="404040"/>
                </a:solidFill>
              </a:defRPr>
            </a:pPr>
            <a:r>
              <a:t>    Ball bearings dropped on skulls (fracture thresholds)</a:t>
            </a:r>
          </a:p>
          <a:p>
            <a:pPr lvl="1">
              <a:spcAft>
                <a:spcPts val="1000"/>
              </a:spcAft>
              <a:defRPr sz="2000">
                <a:solidFill>
                  <a:srgbClr val="404040"/>
                </a:solidFill>
              </a:defRPr>
            </a:pPr>
            <a:r>
              <a:t>    Bodies dropped from heights onto steel plates</a:t>
            </a:r>
          </a:p>
          <a:p>
            <a:pPr lvl="1">
              <a:spcAft>
                <a:spcPts val="1000"/>
              </a:spcAft>
              <a:defRPr sz="2000">
                <a:solidFill>
                  <a:srgbClr val="404040"/>
                </a:solidFill>
              </a:defRPr>
            </a:pPr>
            <a:r>
              <a:t>    Crude accelerometers attached to measure forces</a:t>
            </a:r>
          </a:p>
          <a:p>
            <a:pPr>
              <a:spcAft>
                <a:spcPts val="1000"/>
              </a:spcAft>
              <a:defRPr sz="2400">
                <a:solidFill>
                  <a:srgbClr val="404040"/>
                </a:solidFill>
              </a:defRPr>
            </a:pPr>
            <a:r>
              <a:t>Professor Lawrence Patrick subjected HIMSELF to impacts</a:t>
            </a:r>
          </a:p>
          <a:p>
            <a:pPr>
              <a:spcAft>
                <a:spcPts val="1000"/>
              </a:spcAft>
              <a:defRPr sz="2400">
                <a:solidFill>
                  <a:srgbClr val="404040"/>
                </a:solidFill>
              </a:defRPr>
            </a:pPr>
            <a:r>
              <a:t>Created the Wayne State Tolerance Curve - foundation of HIC (Head Injury Criterion)</a:t>
            </a:r>
          </a:p>
          <a:p>
            <a:pPr>
              <a:spcAft>
                <a:spcPts val="1000"/>
              </a:spcAft>
              <a:defRPr sz="2400">
                <a:solidFill>
                  <a:srgbClr val="404040"/>
                </a:solidFill>
              </a:defRPr>
            </a:pPr>
            <a:r>
              <a:t>Albert King's 1995 calculation: Each cadaver saves 276 lives per year</a:t>
            </a:r>
          </a:p>
          <a:p>
            <a:pPr lvl="1">
              <a:spcAft>
                <a:spcPts val="1000"/>
              </a:spcAft>
              <a:defRPr sz="2000">
                <a:solidFill>
                  <a:srgbClr val="404040"/>
                </a:solidFill>
              </a:defRPr>
            </a:pPr>
            <a:r>
              <a:t>    61 from seatbelt improvements</a:t>
            </a:r>
          </a:p>
          <a:p>
            <a:pPr lvl="1">
              <a:spcAft>
                <a:spcPts val="1000"/>
              </a:spcAft>
              <a:defRPr sz="2000">
                <a:solidFill>
                  <a:srgbClr val="404040"/>
                </a:solidFill>
              </a:defRPr>
            </a:pPr>
            <a:r>
              <a:t>    147 from airbag design</a:t>
            </a:r>
          </a:p>
          <a:p>
            <a:pPr lvl="1">
              <a:spcAft>
                <a:spcPts val="1000"/>
              </a:spcAft>
              <a:defRPr sz="2000">
                <a:solidFill>
                  <a:srgbClr val="404040"/>
                </a:solidFill>
              </a:defRPr>
            </a:pPr>
            <a:r>
              <a:t>    68 from windshield safety</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Ethically controversial. Scientifically irreplaceable. Lives saved: hundreds of thousands.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Nils Bohlin: The Seatbelt that Saved Millions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Swedish engineer (1920-2002), previously designed ejection seats at Saab</a:t>
            </a:r>
          </a:p>
          <a:p>
            <a:pPr>
              <a:spcAft>
                <a:spcPts val="1000"/>
              </a:spcAft>
              <a:defRPr sz="2400">
                <a:solidFill>
                  <a:srgbClr val="404040"/>
                </a:solidFill>
              </a:defRPr>
            </a:pPr>
            <a:r>
              <a:t>1958: Hired by Volvo as safety engineer</a:t>
            </a:r>
          </a:p>
          <a:p>
            <a:pPr>
              <a:spcAft>
                <a:spcPts val="1000"/>
              </a:spcAft>
              <a:defRPr sz="2400">
                <a:solidFill>
                  <a:srgbClr val="404040"/>
                </a:solidFill>
              </a:defRPr>
            </a:pPr>
            <a:r>
              <a:t>1959: Invented the modern 3-point seatbelt</a:t>
            </a:r>
          </a:p>
          <a:p>
            <a:pPr lvl="1">
              <a:spcAft>
                <a:spcPts val="1000"/>
              </a:spcAft>
              <a:defRPr sz="2000">
                <a:solidFill>
                  <a:srgbClr val="404040"/>
                </a:solidFill>
              </a:defRPr>
            </a:pPr>
            <a:r>
              <a:t>    Previous seatbelts were 2-point lap belts - caused internal injuries</a:t>
            </a:r>
          </a:p>
          <a:p>
            <a:pPr lvl="1">
              <a:spcAft>
                <a:spcPts val="1000"/>
              </a:spcAft>
              <a:defRPr sz="2000">
                <a:solidFill>
                  <a:srgbClr val="404040"/>
                </a:solidFill>
              </a:defRPr>
            </a:pPr>
            <a:r>
              <a:t>    The 3-point V-shape distributes force across chest AND pelvis</a:t>
            </a:r>
          </a:p>
          <a:p>
            <a:pPr>
              <a:spcAft>
                <a:spcPts val="1000"/>
              </a:spcAft>
              <a:defRPr sz="2400">
                <a:solidFill>
                  <a:srgbClr val="404040"/>
                </a:solidFill>
              </a:defRPr>
            </a:pPr>
            <a:r>
              <a:t>The remarkable decision:</a:t>
            </a:r>
          </a:p>
          <a:p>
            <a:pPr lvl="1">
              <a:spcAft>
                <a:spcPts val="1000"/>
              </a:spcAft>
              <a:defRPr sz="2000">
                <a:solidFill>
                  <a:srgbClr val="404040"/>
                </a:solidFill>
              </a:defRPr>
            </a:pPr>
            <a:r>
              <a:t>    Volvo patented the design (US Patent 3,043,625)</a:t>
            </a:r>
          </a:p>
          <a:p>
            <a:pPr lvl="1">
              <a:spcAft>
                <a:spcPts val="1000"/>
              </a:spcAft>
              <a:defRPr sz="2000">
                <a:solidFill>
                  <a:srgbClr val="404040"/>
                </a:solidFill>
              </a:defRPr>
            </a:pPr>
            <a:r>
              <a:t>    Then made it available to ALL automakers for FREE</a:t>
            </a:r>
          </a:p>
          <a:p>
            <a:pPr lvl="1">
              <a:spcAft>
                <a:spcPts val="1000"/>
              </a:spcAft>
              <a:defRPr sz="2000">
                <a:solidFill>
                  <a:srgbClr val="404040"/>
                </a:solidFill>
              </a:defRPr>
            </a:pPr>
            <a:r>
              <a:t>    'Safety should not be proprietary'</a:t>
            </a:r>
          </a:p>
          <a:p>
            <a:pPr>
              <a:spcAft>
                <a:spcPts val="1000"/>
              </a:spcAft>
              <a:defRPr sz="2400">
                <a:solidFill>
                  <a:srgbClr val="404040"/>
                </a:solidFill>
              </a:defRPr>
            </a:pPr>
            <a:r>
              <a:t>Bohlin's study of 28,000 crashes:</a:t>
            </a:r>
          </a:p>
          <a:p>
            <a:pPr lvl="1">
              <a:spcAft>
                <a:spcPts val="1000"/>
              </a:spcAft>
              <a:defRPr sz="2000">
                <a:solidFill>
                  <a:srgbClr val="404040"/>
                </a:solidFill>
              </a:defRPr>
            </a:pPr>
            <a:r>
              <a:t>    No belted occupant died below 60 mph if compartment stayed intact</a:t>
            </a:r>
          </a:p>
          <a:p>
            <a:pPr>
              <a:spcAft>
                <a:spcPts val="1000"/>
              </a:spcAft>
              <a:defRPr sz="2400">
                <a:solidFill>
                  <a:srgbClr val="404040"/>
                </a:solidFill>
              </a:defRPr>
            </a:pPr>
            <a:r>
              <a:t>NHTSA estimate: Seatbelts save ~15,000 lives per year in the US alone</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One invention. One decision to share it freely. Millions of lives saved.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Ralph Nader: Unsafe at Any Speed (1965)</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November 30, 1965: A young lawyer publishes a book</a:t>
            </a:r>
          </a:p>
          <a:p>
            <a:pPr>
              <a:spcAft>
                <a:spcPts val="1000"/>
              </a:spcAft>
              <a:defRPr sz="2400">
                <a:solidFill>
                  <a:srgbClr val="404040"/>
                </a:solidFill>
              </a:defRPr>
            </a:pPr>
            <a:r>
              <a:t>Chapter 1: 'The Sporty Corvair' - exposed dangerous swing-axle suspension</a:t>
            </a:r>
          </a:p>
          <a:p>
            <a:pPr>
              <a:spcAft>
                <a:spcPts val="1000"/>
              </a:spcAft>
              <a:defRPr sz="2400">
                <a:solidFill>
                  <a:srgbClr val="404040"/>
                </a:solidFill>
              </a:defRPr>
            </a:pPr>
            <a:r>
              <a:t>Central thesis: Automakers prioritized STYLE over SAFETY</a:t>
            </a:r>
          </a:p>
          <a:p>
            <a:pPr lvl="1">
              <a:spcAft>
                <a:spcPts val="1000"/>
              </a:spcAft>
              <a:defRPr sz="2000">
                <a:solidFill>
                  <a:srgbClr val="404040"/>
                </a:solidFill>
              </a:defRPr>
            </a:pPr>
            <a:r>
              <a:t>    $700 per car spent on annual styling changes</a:t>
            </a:r>
          </a:p>
          <a:p>
            <a:pPr lvl="1">
              <a:spcAft>
                <a:spcPts val="1000"/>
              </a:spcAft>
              <a:defRPr sz="2000">
                <a:solidFill>
                  <a:srgbClr val="404040"/>
                </a:solidFill>
              </a:defRPr>
            </a:pPr>
            <a:r>
              <a:t>    $0.23 per car spent on safety</a:t>
            </a:r>
          </a:p>
          <a:p>
            <a:pPr>
              <a:spcAft>
                <a:spcPts val="1000"/>
              </a:spcAft>
              <a:defRPr sz="2400">
                <a:solidFill>
                  <a:srgbClr val="404040"/>
                </a:solidFill>
              </a:defRPr>
            </a:pPr>
            <a:r>
              <a:t>The GM Response:</a:t>
            </a:r>
          </a:p>
          <a:p>
            <a:pPr lvl="1">
              <a:spcAft>
                <a:spcPts val="1000"/>
              </a:spcAft>
              <a:defRPr sz="2000">
                <a:solidFill>
                  <a:srgbClr val="404040"/>
                </a:solidFill>
              </a:defRPr>
            </a:pPr>
            <a:r>
              <a:t>    Hired private investigators to follow Nader</a:t>
            </a:r>
          </a:p>
          <a:p>
            <a:pPr lvl="1">
              <a:spcAft>
                <a:spcPts val="1000"/>
              </a:spcAft>
              <a:defRPr sz="2000">
                <a:solidFill>
                  <a:srgbClr val="404040"/>
                </a:solidFill>
              </a:defRPr>
            </a:pPr>
            <a:r>
              <a:t>    Tapped his phones, tried to entrap him</a:t>
            </a:r>
          </a:p>
          <a:p>
            <a:pPr lvl="1">
              <a:spcAft>
                <a:spcPts val="1000"/>
              </a:spcAft>
              <a:defRPr sz="2000">
                <a:solidFill>
                  <a:srgbClr val="404040"/>
                </a:solidFill>
              </a:defRPr>
            </a:pPr>
            <a:r>
              <a:t>    GM President forced to apologize before Congress</a:t>
            </a:r>
          </a:p>
          <a:p>
            <a:pPr lvl="1">
              <a:spcAft>
                <a:spcPts val="1000"/>
              </a:spcAft>
              <a:defRPr sz="2000">
                <a:solidFill>
                  <a:srgbClr val="404040"/>
                </a:solidFill>
              </a:defRPr>
            </a:pPr>
            <a:r>
              <a:t>    Nader sued and won $425,000</a:t>
            </a:r>
          </a:p>
          <a:p>
            <a:pPr>
              <a:spcAft>
                <a:spcPts val="1000"/>
              </a:spcAft>
              <a:defRPr sz="2400">
                <a:solidFill>
                  <a:srgbClr val="404040"/>
                </a:solidFill>
              </a:defRPr>
            </a:pPr>
            <a:r>
              <a:t>The impact: Public awakening to automotive safety as a design problem</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The book that launched federal regulation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Part 2: The Birth of Regulation</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1966-1980: Institutions Emerge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Regulatory Revolution</a:t>
            </a:r>
          </a:p>
        </p:txBody>
      </p:sp>
      <p:sp>
        <p:nvSpPr>
          <p:cNvPr id="3" name="TextBox 2"/>
          <p:cNvSpPr txBox="1"/>
          <p:nvPr/>
        </p:nvSpPr>
        <p:spPr>
          <a:xfrm>
            <a:off x="457200" y="1188720"/>
            <a:ext cx="1371600" cy="457200"/>
          </a:xfrm>
          <a:prstGeom prst="rect">
            <a:avLst/>
          </a:prstGeom>
          <a:noFill/>
        </p:spPr>
        <p:txBody>
          <a:bodyPr wrap="none">
            <a:spAutoFit/>
          </a:bodyPr>
          <a:lstStyle/>
          <a:p>
            <a:pPr>
              <a:defRPr sz="2000" b="1">
                <a:solidFill>
                  <a:srgbClr val="0070C0"/>
                </a:solidFill>
              </a:defRPr>
            </a:pPr>
            <a:r>
              <a:t>1966</a:t>
            </a:r>
          </a:p>
        </p:txBody>
      </p:sp>
      <p:sp>
        <p:nvSpPr>
          <p:cNvPr id="4" name="TextBox 3"/>
          <p:cNvSpPr txBox="1"/>
          <p:nvPr/>
        </p:nvSpPr>
        <p:spPr>
          <a:xfrm>
            <a:off x="2011680" y="1188720"/>
            <a:ext cx="9601200" cy="457200"/>
          </a:xfrm>
          <a:prstGeom prst="rect">
            <a:avLst/>
          </a:prstGeom>
          <a:noFill/>
        </p:spPr>
        <p:txBody>
          <a:bodyPr wrap="none">
            <a:spAutoFit/>
          </a:bodyPr>
          <a:lstStyle/>
          <a:p>
            <a:pPr>
              <a:defRPr sz="1800">
                <a:solidFill>
                  <a:srgbClr val="404040"/>
                </a:solidFill>
              </a:defRPr>
            </a:pPr>
            <a:r>
              <a:t>National Traffic and Motor Vehicle Safety Act signed by President Johnson</a:t>
            </a:r>
          </a:p>
        </p:txBody>
      </p:sp>
      <p:sp>
        <p:nvSpPr>
          <p:cNvPr id="5" name="TextBox 4"/>
          <p:cNvSpPr txBox="1"/>
          <p:nvPr/>
        </p:nvSpPr>
        <p:spPr>
          <a:xfrm>
            <a:off x="457200" y="1691640"/>
            <a:ext cx="1371600" cy="457200"/>
          </a:xfrm>
          <a:prstGeom prst="rect">
            <a:avLst/>
          </a:prstGeom>
          <a:noFill/>
        </p:spPr>
        <p:txBody>
          <a:bodyPr wrap="none">
            <a:spAutoFit/>
          </a:bodyPr>
          <a:lstStyle/>
          <a:p>
            <a:pPr>
              <a:defRPr sz="2000" b="1">
                <a:solidFill>
                  <a:srgbClr val="0070C0"/>
                </a:solidFill>
              </a:defRPr>
            </a:pPr>
            <a:r>
              <a:t>1966</a:t>
            </a:r>
          </a:p>
        </p:txBody>
      </p:sp>
      <p:sp>
        <p:nvSpPr>
          <p:cNvPr id="6" name="TextBox 5"/>
          <p:cNvSpPr txBox="1"/>
          <p:nvPr/>
        </p:nvSpPr>
        <p:spPr>
          <a:xfrm>
            <a:off x="2011680" y="1691640"/>
            <a:ext cx="9601200" cy="457200"/>
          </a:xfrm>
          <a:prstGeom prst="rect">
            <a:avLst/>
          </a:prstGeom>
          <a:noFill/>
        </p:spPr>
        <p:txBody>
          <a:bodyPr wrap="none">
            <a:spAutoFit/>
          </a:bodyPr>
          <a:lstStyle/>
          <a:p>
            <a:pPr>
              <a:defRPr sz="1800">
                <a:solidFill>
                  <a:srgbClr val="404040"/>
                </a:solidFill>
              </a:defRPr>
            </a:pPr>
            <a:r>
              <a:t>US Department of Transportation created</a:t>
            </a:r>
          </a:p>
        </p:txBody>
      </p:sp>
      <p:sp>
        <p:nvSpPr>
          <p:cNvPr id="7" name="TextBox 6"/>
          <p:cNvSpPr txBox="1"/>
          <p:nvPr/>
        </p:nvSpPr>
        <p:spPr>
          <a:xfrm>
            <a:off x="457200" y="2194560"/>
            <a:ext cx="1371600" cy="457200"/>
          </a:xfrm>
          <a:prstGeom prst="rect">
            <a:avLst/>
          </a:prstGeom>
          <a:noFill/>
        </p:spPr>
        <p:txBody>
          <a:bodyPr wrap="none">
            <a:spAutoFit/>
          </a:bodyPr>
          <a:lstStyle/>
          <a:p>
            <a:pPr>
              <a:defRPr sz="2000" b="1">
                <a:solidFill>
                  <a:srgbClr val="0070C0"/>
                </a:solidFill>
              </a:defRPr>
            </a:pPr>
            <a:r>
              <a:t>1966</a:t>
            </a:r>
          </a:p>
        </p:txBody>
      </p:sp>
      <p:sp>
        <p:nvSpPr>
          <p:cNvPr id="8" name="TextBox 7"/>
          <p:cNvSpPr txBox="1"/>
          <p:nvPr/>
        </p:nvSpPr>
        <p:spPr>
          <a:xfrm>
            <a:off x="2011680" y="2194560"/>
            <a:ext cx="9601200" cy="457200"/>
          </a:xfrm>
          <a:prstGeom prst="rect">
            <a:avLst/>
          </a:prstGeom>
          <a:noFill/>
        </p:spPr>
        <p:txBody>
          <a:bodyPr wrap="none">
            <a:spAutoFit/>
          </a:bodyPr>
          <a:lstStyle/>
          <a:p>
            <a:pPr>
              <a:defRPr sz="1800">
                <a:solidFill>
                  <a:srgbClr val="404040"/>
                </a:solidFill>
              </a:defRPr>
            </a:pPr>
            <a:r>
              <a:t>William Haddon appointed first NHTSA Administrator</a:t>
            </a:r>
          </a:p>
        </p:txBody>
      </p:sp>
      <p:sp>
        <p:nvSpPr>
          <p:cNvPr id="9" name="TextBox 8"/>
          <p:cNvSpPr txBox="1"/>
          <p:nvPr/>
        </p:nvSpPr>
        <p:spPr>
          <a:xfrm>
            <a:off x="457200" y="2697480"/>
            <a:ext cx="1371600" cy="457200"/>
          </a:xfrm>
          <a:prstGeom prst="rect">
            <a:avLst/>
          </a:prstGeom>
          <a:noFill/>
        </p:spPr>
        <p:txBody>
          <a:bodyPr wrap="none">
            <a:spAutoFit/>
          </a:bodyPr>
          <a:lstStyle/>
          <a:p>
            <a:pPr>
              <a:defRPr sz="2000" b="1">
                <a:solidFill>
                  <a:srgbClr val="0070C0"/>
                </a:solidFill>
              </a:defRPr>
            </a:pPr>
            <a:r>
              <a:t>1967</a:t>
            </a:r>
          </a:p>
        </p:txBody>
      </p:sp>
      <p:sp>
        <p:nvSpPr>
          <p:cNvPr id="10" name="TextBox 9"/>
          <p:cNvSpPr txBox="1"/>
          <p:nvPr/>
        </p:nvSpPr>
        <p:spPr>
          <a:xfrm>
            <a:off x="2011680" y="2697480"/>
            <a:ext cx="9601200" cy="457200"/>
          </a:xfrm>
          <a:prstGeom prst="rect">
            <a:avLst/>
          </a:prstGeom>
          <a:noFill/>
        </p:spPr>
        <p:txBody>
          <a:bodyPr wrap="none">
            <a:spAutoFit/>
          </a:bodyPr>
          <a:lstStyle/>
          <a:p>
            <a:pPr>
              <a:defRPr sz="1800">
                <a:solidFill>
                  <a:srgbClr val="404040"/>
                </a:solidFill>
              </a:defRPr>
            </a:pPr>
            <a:r>
              <a:t>First 20 FMVSS standards issued</a:t>
            </a:r>
          </a:p>
        </p:txBody>
      </p:sp>
      <p:sp>
        <p:nvSpPr>
          <p:cNvPr id="11" name="TextBox 10"/>
          <p:cNvSpPr txBox="1"/>
          <p:nvPr/>
        </p:nvSpPr>
        <p:spPr>
          <a:xfrm>
            <a:off x="457200" y="3200400"/>
            <a:ext cx="1371600" cy="457200"/>
          </a:xfrm>
          <a:prstGeom prst="rect">
            <a:avLst/>
          </a:prstGeom>
          <a:noFill/>
        </p:spPr>
        <p:txBody>
          <a:bodyPr wrap="none">
            <a:spAutoFit/>
          </a:bodyPr>
          <a:lstStyle/>
          <a:p>
            <a:pPr>
              <a:defRPr sz="2000" b="1">
                <a:solidFill>
                  <a:srgbClr val="0070C0"/>
                </a:solidFill>
              </a:defRPr>
            </a:pPr>
            <a:r>
              <a:t>1968</a:t>
            </a:r>
          </a:p>
        </p:txBody>
      </p:sp>
      <p:sp>
        <p:nvSpPr>
          <p:cNvPr id="12" name="TextBox 11"/>
          <p:cNvSpPr txBox="1"/>
          <p:nvPr/>
        </p:nvSpPr>
        <p:spPr>
          <a:xfrm>
            <a:off x="2011680" y="3200400"/>
            <a:ext cx="9601200" cy="457200"/>
          </a:xfrm>
          <a:prstGeom prst="rect">
            <a:avLst/>
          </a:prstGeom>
          <a:noFill/>
        </p:spPr>
        <p:txBody>
          <a:bodyPr wrap="none">
            <a:spAutoFit/>
          </a:bodyPr>
          <a:lstStyle/>
          <a:p>
            <a:pPr>
              <a:defRPr sz="1800">
                <a:solidFill>
                  <a:srgbClr val="404040"/>
                </a:solidFill>
              </a:defRPr>
            </a:pPr>
            <a:r>
              <a:t>FMVSS 208 takes effect - seatbelts required</a:t>
            </a:r>
          </a:p>
        </p:txBody>
      </p:sp>
      <p:sp>
        <p:nvSpPr>
          <p:cNvPr id="13" name="TextBox 12"/>
          <p:cNvSpPr txBox="1"/>
          <p:nvPr/>
        </p:nvSpPr>
        <p:spPr>
          <a:xfrm>
            <a:off x="457200" y="3703320"/>
            <a:ext cx="1371600" cy="457200"/>
          </a:xfrm>
          <a:prstGeom prst="rect">
            <a:avLst/>
          </a:prstGeom>
          <a:noFill/>
        </p:spPr>
        <p:txBody>
          <a:bodyPr wrap="none">
            <a:spAutoFit/>
          </a:bodyPr>
          <a:lstStyle/>
          <a:p>
            <a:pPr>
              <a:defRPr sz="2000" b="1">
                <a:solidFill>
                  <a:srgbClr val="0070C0"/>
                </a:solidFill>
              </a:defRPr>
            </a:pPr>
            <a:r>
              <a:t>1968</a:t>
            </a:r>
          </a:p>
        </p:txBody>
      </p:sp>
      <p:sp>
        <p:nvSpPr>
          <p:cNvPr id="14" name="TextBox 13"/>
          <p:cNvSpPr txBox="1"/>
          <p:nvPr/>
        </p:nvSpPr>
        <p:spPr>
          <a:xfrm>
            <a:off x="2011680" y="3703320"/>
            <a:ext cx="9601200" cy="457200"/>
          </a:xfrm>
          <a:prstGeom prst="rect">
            <a:avLst/>
          </a:prstGeom>
          <a:noFill/>
        </p:spPr>
        <p:txBody>
          <a:bodyPr wrap="none">
            <a:spAutoFit/>
          </a:bodyPr>
          <a:lstStyle/>
          <a:p>
            <a:pPr>
              <a:defRPr sz="1800">
                <a:solidFill>
                  <a:srgbClr val="404040"/>
                </a:solidFill>
              </a:defRPr>
            </a:pPr>
            <a:r>
              <a:t>36 football fatalities - leads to NOCSAE founding (1969)</a:t>
            </a:r>
          </a:p>
        </p:txBody>
      </p:sp>
      <p:sp>
        <p:nvSpPr>
          <p:cNvPr id="15" name="TextBox 14"/>
          <p:cNvSpPr txBox="1"/>
          <p:nvPr/>
        </p:nvSpPr>
        <p:spPr>
          <a:xfrm>
            <a:off x="457200" y="4206240"/>
            <a:ext cx="1371600" cy="457200"/>
          </a:xfrm>
          <a:prstGeom prst="rect">
            <a:avLst/>
          </a:prstGeom>
          <a:noFill/>
        </p:spPr>
        <p:txBody>
          <a:bodyPr wrap="none">
            <a:spAutoFit/>
          </a:bodyPr>
          <a:lstStyle/>
          <a:p>
            <a:pPr>
              <a:defRPr sz="2000" b="1">
                <a:solidFill>
                  <a:srgbClr val="0070C0"/>
                </a:solidFill>
              </a:defRPr>
            </a:pPr>
            <a:r>
              <a:t>1969</a:t>
            </a:r>
          </a:p>
        </p:txBody>
      </p:sp>
      <p:sp>
        <p:nvSpPr>
          <p:cNvPr id="16" name="TextBox 15"/>
          <p:cNvSpPr txBox="1"/>
          <p:nvPr/>
        </p:nvSpPr>
        <p:spPr>
          <a:xfrm>
            <a:off x="2011680" y="4206240"/>
            <a:ext cx="9601200" cy="457200"/>
          </a:xfrm>
          <a:prstGeom prst="rect">
            <a:avLst/>
          </a:prstGeom>
          <a:noFill/>
        </p:spPr>
        <p:txBody>
          <a:bodyPr wrap="none">
            <a:spAutoFit/>
          </a:bodyPr>
          <a:lstStyle/>
          <a:p>
            <a:pPr>
              <a:defRPr sz="1800">
                <a:solidFill>
                  <a:srgbClr val="404040"/>
                </a:solidFill>
              </a:defRPr>
            </a:pPr>
            <a:r>
              <a:t>William Haddon becomes IIHS President - transforms into testing organization</a:t>
            </a:r>
          </a:p>
        </p:txBody>
      </p:sp>
      <p:sp>
        <p:nvSpPr>
          <p:cNvPr id="17" name="TextBox 16"/>
          <p:cNvSpPr txBox="1"/>
          <p:nvPr/>
        </p:nvSpPr>
        <p:spPr>
          <a:xfrm>
            <a:off x="457200" y="4709159"/>
            <a:ext cx="1371600" cy="457200"/>
          </a:xfrm>
          <a:prstGeom prst="rect">
            <a:avLst/>
          </a:prstGeom>
          <a:noFill/>
        </p:spPr>
        <p:txBody>
          <a:bodyPr wrap="none">
            <a:spAutoFit/>
          </a:bodyPr>
          <a:lstStyle/>
          <a:p>
            <a:pPr>
              <a:defRPr sz="2000" b="1">
                <a:solidFill>
                  <a:srgbClr val="0070C0"/>
                </a:solidFill>
              </a:defRPr>
            </a:pPr>
            <a:r>
              <a:t>1970</a:t>
            </a:r>
          </a:p>
        </p:txBody>
      </p:sp>
      <p:sp>
        <p:nvSpPr>
          <p:cNvPr id="18" name="TextBox 17"/>
          <p:cNvSpPr txBox="1"/>
          <p:nvPr/>
        </p:nvSpPr>
        <p:spPr>
          <a:xfrm>
            <a:off x="2011680" y="4709159"/>
            <a:ext cx="9601200" cy="457200"/>
          </a:xfrm>
          <a:prstGeom prst="rect">
            <a:avLst/>
          </a:prstGeom>
          <a:noFill/>
        </p:spPr>
        <p:txBody>
          <a:bodyPr wrap="none">
            <a:spAutoFit/>
          </a:bodyPr>
          <a:lstStyle/>
          <a:p>
            <a:pPr>
              <a:defRPr sz="1800">
                <a:solidFill>
                  <a:srgbClr val="404040"/>
                </a:solidFill>
              </a:defRPr>
            </a:pPr>
            <a:r>
              <a:t>NHTSA established as independent agency</a:t>
            </a:r>
          </a:p>
        </p:txBody>
      </p:sp>
      <p:sp>
        <p:nvSpPr>
          <p:cNvPr id="19" name="TextBox 18"/>
          <p:cNvSpPr txBox="1"/>
          <p:nvPr/>
        </p:nvSpPr>
        <p:spPr>
          <a:xfrm>
            <a:off x="457200" y="5212079"/>
            <a:ext cx="1371600" cy="457200"/>
          </a:xfrm>
          <a:prstGeom prst="rect">
            <a:avLst/>
          </a:prstGeom>
          <a:noFill/>
        </p:spPr>
        <p:txBody>
          <a:bodyPr wrap="none">
            <a:spAutoFit/>
          </a:bodyPr>
          <a:lstStyle/>
          <a:p>
            <a:pPr>
              <a:defRPr sz="2000" b="1">
                <a:solidFill>
                  <a:srgbClr val="0070C0"/>
                </a:solidFill>
              </a:defRPr>
            </a:pPr>
            <a:r>
              <a:t>1976</a:t>
            </a:r>
          </a:p>
        </p:txBody>
      </p:sp>
      <p:sp>
        <p:nvSpPr>
          <p:cNvPr id="20" name="TextBox 19"/>
          <p:cNvSpPr txBox="1"/>
          <p:nvPr/>
        </p:nvSpPr>
        <p:spPr>
          <a:xfrm>
            <a:off x="2011680" y="5212079"/>
            <a:ext cx="9601200" cy="457200"/>
          </a:xfrm>
          <a:prstGeom prst="rect">
            <a:avLst/>
          </a:prstGeom>
          <a:noFill/>
        </p:spPr>
        <p:txBody>
          <a:bodyPr wrap="none">
            <a:spAutoFit/>
          </a:bodyPr>
          <a:lstStyle/>
          <a:p>
            <a:pPr>
              <a:defRPr sz="1800">
                <a:solidFill>
                  <a:srgbClr val="404040"/>
                </a:solidFill>
              </a:defRPr>
            </a:pPr>
            <a:r>
              <a:t>Hybrid III dummy introduced - still the gold standard today</a:t>
            </a:r>
          </a:p>
        </p:txBody>
      </p:sp>
      <p:sp>
        <p:nvSpPr>
          <p:cNvPr id="21" name="TextBox 20"/>
          <p:cNvSpPr txBox="1"/>
          <p:nvPr/>
        </p:nvSpPr>
        <p:spPr>
          <a:xfrm>
            <a:off x="457200" y="5714999"/>
            <a:ext cx="1371600" cy="457200"/>
          </a:xfrm>
          <a:prstGeom prst="rect">
            <a:avLst/>
          </a:prstGeom>
          <a:noFill/>
        </p:spPr>
        <p:txBody>
          <a:bodyPr wrap="none">
            <a:spAutoFit/>
          </a:bodyPr>
          <a:lstStyle/>
          <a:p>
            <a:pPr>
              <a:defRPr sz="2000" b="1">
                <a:solidFill>
                  <a:srgbClr val="0070C0"/>
                </a:solidFill>
              </a:defRPr>
            </a:pPr>
            <a:r>
              <a:t>1979</a:t>
            </a:r>
          </a:p>
        </p:txBody>
      </p:sp>
      <p:sp>
        <p:nvSpPr>
          <p:cNvPr id="22" name="TextBox 21"/>
          <p:cNvSpPr txBox="1"/>
          <p:nvPr/>
        </p:nvSpPr>
        <p:spPr>
          <a:xfrm>
            <a:off x="2011680" y="5714999"/>
            <a:ext cx="9601200" cy="457200"/>
          </a:xfrm>
          <a:prstGeom prst="rect">
            <a:avLst/>
          </a:prstGeom>
          <a:noFill/>
        </p:spPr>
        <p:txBody>
          <a:bodyPr wrap="none">
            <a:spAutoFit/>
          </a:bodyPr>
          <a:lstStyle/>
          <a:p>
            <a:pPr>
              <a:defRPr sz="1800">
                <a:solidFill>
                  <a:srgbClr val="404040"/>
                </a:solidFill>
              </a:defRPr>
            </a:pPr>
            <a:r>
              <a:t>NHTSA NCAP launched - first consumer crash test ratings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William Haddon Jr.: Father of Injury Epidemiology</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First NHTSA Administrator (1966-1969), then IIHS President (1969-1985)</a:t>
            </a:r>
          </a:p>
          <a:p>
            <a:pPr>
              <a:spcAft>
                <a:spcPts val="1000"/>
              </a:spcAft>
              <a:defRPr sz="2400">
                <a:solidFill>
                  <a:srgbClr val="404040"/>
                </a:solidFill>
              </a:defRPr>
            </a:pPr>
            <a:r>
              <a:t>Revolutionary insight: Crashes are PUBLIC HEALTH problems, not moral failures</a:t>
            </a:r>
          </a:p>
          <a:p>
            <a:pPr>
              <a:spcAft>
                <a:spcPts val="1000"/>
              </a:spcAft>
              <a:defRPr sz="2400">
                <a:solidFill>
                  <a:srgbClr val="404040"/>
                </a:solidFill>
              </a:defRPr>
            </a:pPr>
            <a:r>
              <a:t>Created the 'Haddon Matrix' - still used today:</a:t>
            </a:r>
          </a:p>
          <a:p>
            <a:pPr lvl="1">
              <a:spcAft>
                <a:spcPts val="1000"/>
              </a:spcAft>
              <a:defRPr sz="2000">
                <a:solidFill>
                  <a:srgbClr val="404040"/>
                </a:solidFill>
              </a:defRPr>
            </a:pPr>
            <a:r>
              <a:t>    Pre-event factors (prevent crash)</a:t>
            </a:r>
          </a:p>
          <a:p>
            <a:pPr lvl="1">
              <a:spcAft>
                <a:spcPts val="1000"/>
              </a:spcAft>
              <a:defRPr sz="2000">
                <a:solidFill>
                  <a:srgbClr val="404040"/>
                </a:solidFill>
              </a:defRPr>
            </a:pPr>
            <a:r>
              <a:t>    Event factors (reduce injury severity)</a:t>
            </a:r>
          </a:p>
          <a:p>
            <a:pPr lvl="1">
              <a:spcAft>
                <a:spcPts val="1000"/>
              </a:spcAft>
              <a:defRPr sz="2000">
                <a:solidFill>
                  <a:srgbClr val="404040"/>
                </a:solidFill>
              </a:defRPr>
            </a:pPr>
            <a:r>
              <a:t>    Post-event factors (improve survival after crash)</a:t>
            </a:r>
          </a:p>
          <a:p>
            <a:pPr>
              <a:spcAft>
                <a:spcPts val="1000"/>
              </a:spcAft>
              <a:defRPr sz="2400">
                <a:solidFill>
                  <a:srgbClr val="404040"/>
                </a:solidFill>
              </a:defRPr>
            </a:pPr>
            <a:r>
              <a:t>Philosophy: Design systems assuming humans WILL make mistakes</a:t>
            </a:r>
          </a:p>
          <a:p>
            <a:pPr lvl="1">
              <a:spcAft>
                <a:spcPts val="1000"/>
              </a:spcAft>
              <a:defRPr sz="2000">
                <a:solidFill>
                  <a:srgbClr val="404040"/>
                </a:solidFill>
              </a:defRPr>
            </a:pPr>
            <a:r>
              <a:t>    Don't blame the driver - engineer the solution</a:t>
            </a:r>
          </a:p>
          <a:p>
            <a:pPr>
              <a:spcAft>
                <a:spcPts val="1000"/>
              </a:spcAft>
              <a:defRPr sz="2400">
                <a:solidFill>
                  <a:srgbClr val="404040"/>
                </a:solidFill>
              </a:defRPr>
            </a:pPr>
            <a:r>
              <a:t>At IIHS: Transformed from insurance lobbying to TESTING organization</a:t>
            </a:r>
          </a:p>
          <a:p>
            <a:pPr>
              <a:spcAft>
                <a:spcPts val="1000"/>
              </a:spcAft>
              <a:defRPr sz="2400">
                <a:solidFill>
                  <a:srgbClr val="404040"/>
                </a:solidFill>
              </a:defRPr>
            </a:pPr>
            <a:r>
              <a:t>Pushed for standards, published data, held manufacturers accountable</a:t>
            </a:r>
          </a:p>
          <a:p>
            <a:pPr>
              <a:spcAft>
                <a:spcPts val="1000"/>
              </a:spcAft>
              <a:defRPr sz="2400">
                <a:solidFill>
                  <a:srgbClr val="404040"/>
                </a:solidFill>
              </a:defRPr>
            </a:pPr>
            <a:r>
              <a:t>Died 1985 at age 58 - but his framework shapes safety policy worldwide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Safety Ecosystem Emerges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5394960" cy="548640"/>
          </a:xfrm>
          <a:prstGeom prst="rect">
            <a:avLst/>
          </a:prstGeom>
          <a:noFill/>
        </p:spPr>
        <p:txBody>
          <a:bodyPr wrap="none">
            <a:spAutoFit/>
          </a:bodyPr>
          <a:lstStyle/>
          <a:p>
            <a:pPr>
              <a:defRPr sz="2400" b="1">
                <a:solidFill>
                  <a:srgbClr val="0070C0"/>
                </a:solidFill>
              </a:defRPr>
            </a:pPr>
            <a:r>
              <a:t>Government/Regulatory</a:t>
            </a:r>
          </a:p>
        </p:txBody>
      </p:sp>
      <p:sp>
        <p:nvSpPr>
          <p:cNvPr id="5" name="TextBox 4"/>
          <p:cNvSpPr txBox="1"/>
          <p:nvPr/>
        </p:nvSpPr>
        <p:spPr>
          <a:xfrm>
            <a:off x="457200" y="1828800"/>
            <a:ext cx="5394960" cy="4114800"/>
          </a:xfrm>
          <a:prstGeom prst="rect">
            <a:avLst/>
          </a:prstGeom>
          <a:noFill/>
        </p:spPr>
        <p:txBody>
          <a:bodyPr wrap="square">
            <a:spAutoFit/>
          </a:bodyPr>
          <a:lstStyle/>
          <a:p>
            <a:pPr>
              <a:spcAft>
                <a:spcPts val="600"/>
              </a:spcAft>
              <a:defRPr sz="1800">
                <a:solidFill>
                  <a:srgbClr val="404040"/>
                </a:solidFill>
              </a:defRPr>
            </a:pPr>
            <a:r>
              <a:t>NHTSA (1970) - Federal Motor Vehicle Safety Standards</a:t>
            </a:r>
          </a:p>
          <a:p>
            <a:pPr>
              <a:spcAft>
                <a:spcPts val="600"/>
              </a:spcAft>
              <a:defRPr sz="1800">
                <a:solidFill>
                  <a:srgbClr val="404040"/>
                </a:solidFill>
              </a:defRPr>
            </a:pPr>
            <a:r>
              <a:t>  - Minimum requirements - pass/fail</a:t>
            </a:r>
          </a:p>
          <a:p>
            <a:pPr>
              <a:spcAft>
                <a:spcPts val="600"/>
              </a:spcAft>
              <a:defRPr sz="1800">
                <a:solidFill>
                  <a:srgbClr val="404040"/>
                </a:solidFill>
              </a:defRPr>
            </a:pPr>
            <a:r>
              <a:t>  - Mandatory compliance</a:t>
            </a:r>
          </a:p>
          <a:p>
            <a:pPr>
              <a:spcAft>
                <a:spcPts val="600"/>
              </a:spcAft>
              <a:defRPr sz="1800">
                <a:solidFill>
                  <a:srgbClr val="404040"/>
                </a:solidFill>
              </a:defRPr>
            </a:pPr>
            <a:r>
              <a:t>  - 70+ FMVSS standards today</a:t>
            </a:r>
          </a:p>
          <a:p>
            <a:pPr>
              <a:spcAft>
                <a:spcPts val="600"/>
              </a:spcAft>
              <a:defRPr sz="1800">
                <a:solidFill>
                  <a:srgbClr val="404040"/>
                </a:solidFill>
              </a:defRPr>
            </a:pPr>
          </a:p>
          <a:p>
            <a:pPr>
              <a:spcAft>
                <a:spcPts val="600"/>
              </a:spcAft>
              <a:defRPr sz="1800">
                <a:solidFill>
                  <a:srgbClr val="404040"/>
                </a:solidFill>
              </a:defRPr>
            </a:pPr>
            <a:r>
              <a:t>Transport Canada</a:t>
            </a:r>
          </a:p>
          <a:p>
            <a:pPr>
              <a:spcAft>
                <a:spcPts val="600"/>
              </a:spcAft>
              <a:defRPr sz="1800">
                <a:solidFill>
                  <a:srgbClr val="404040"/>
                </a:solidFill>
              </a:defRPr>
            </a:pPr>
            <a:r>
              <a:t>UN/ECE (Europe)</a:t>
            </a:r>
          </a:p>
          <a:p>
            <a:pPr>
              <a:spcAft>
                <a:spcPts val="600"/>
              </a:spcAft>
              <a:defRPr sz="1800">
                <a:solidFill>
                  <a:srgbClr val="404040"/>
                </a:solidFill>
              </a:defRPr>
            </a:pPr>
            <a:r>
              <a:t>JNCAP, KNCAP, ANCAP, etc.</a:t>
            </a:r>
          </a:p>
        </p:txBody>
      </p:sp>
      <p:sp>
        <p:nvSpPr>
          <p:cNvPr id="6" name="TextBox 5"/>
          <p:cNvSpPr txBox="1"/>
          <p:nvPr/>
        </p:nvSpPr>
        <p:spPr>
          <a:xfrm>
            <a:off x="6309360" y="1280160"/>
            <a:ext cx="5394960" cy="548640"/>
          </a:xfrm>
          <a:prstGeom prst="rect">
            <a:avLst/>
          </a:prstGeom>
          <a:noFill/>
        </p:spPr>
        <p:txBody>
          <a:bodyPr wrap="none">
            <a:spAutoFit/>
          </a:bodyPr>
          <a:lstStyle/>
          <a:p>
            <a:pPr>
              <a:defRPr sz="2400" b="1">
                <a:solidFill>
                  <a:srgbClr val="0070C0"/>
                </a:solidFill>
              </a:defRPr>
            </a:pPr>
            <a:r>
              <a:t>Consumer Testing (Independent)</a:t>
            </a:r>
          </a:p>
        </p:txBody>
      </p:sp>
      <p:sp>
        <p:nvSpPr>
          <p:cNvPr id="7" name="TextBox 6"/>
          <p:cNvSpPr txBox="1"/>
          <p:nvPr/>
        </p:nvSpPr>
        <p:spPr>
          <a:xfrm>
            <a:off x="6309360" y="1828800"/>
            <a:ext cx="5394960" cy="4114800"/>
          </a:xfrm>
          <a:prstGeom prst="rect">
            <a:avLst/>
          </a:prstGeom>
          <a:noFill/>
        </p:spPr>
        <p:txBody>
          <a:bodyPr wrap="square">
            <a:spAutoFit/>
          </a:bodyPr>
          <a:lstStyle/>
          <a:p>
            <a:pPr>
              <a:spcAft>
                <a:spcPts val="600"/>
              </a:spcAft>
              <a:defRPr sz="1800">
                <a:solidFill>
                  <a:srgbClr val="404040"/>
                </a:solidFill>
              </a:defRPr>
            </a:pPr>
            <a:r>
              <a:t>IIHS (1959, testing from 1969)</a:t>
            </a:r>
          </a:p>
          <a:p>
            <a:pPr>
              <a:spcAft>
                <a:spcPts val="600"/>
              </a:spcAft>
              <a:defRPr sz="1800">
                <a:solidFill>
                  <a:srgbClr val="404040"/>
                </a:solidFill>
              </a:defRPr>
            </a:pPr>
            <a:r>
              <a:t>  - Insurance-funded</a:t>
            </a:r>
          </a:p>
          <a:p>
            <a:pPr>
              <a:spcAft>
                <a:spcPts val="600"/>
              </a:spcAft>
              <a:defRPr sz="1800">
                <a:solidFill>
                  <a:srgbClr val="404040"/>
                </a:solidFill>
              </a:defRPr>
            </a:pPr>
            <a:r>
              <a:t>  - Tests ABOVE minimum standards</a:t>
            </a:r>
          </a:p>
          <a:p>
            <a:pPr>
              <a:spcAft>
                <a:spcPts val="600"/>
              </a:spcAft>
              <a:defRPr sz="1800">
                <a:solidFill>
                  <a:srgbClr val="404040"/>
                </a:solidFill>
              </a:defRPr>
            </a:pPr>
            <a:r>
              <a:t>  - Star/letter ratings create market pressure</a:t>
            </a:r>
          </a:p>
          <a:p>
            <a:pPr>
              <a:spcAft>
                <a:spcPts val="600"/>
              </a:spcAft>
              <a:defRPr sz="1800">
                <a:solidFill>
                  <a:srgbClr val="404040"/>
                </a:solidFill>
              </a:defRPr>
            </a:pPr>
          </a:p>
          <a:p>
            <a:pPr>
              <a:spcAft>
                <a:spcPts val="600"/>
              </a:spcAft>
              <a:defRPr sz="1800">
                <a:solidFill>
                  <a:srgbClr val="404040"/>
                </a:solidFill>
              </a:defRPr>
            </a:pPr>
            <a:r>
              <a:t>Euro NCAP (1997)</a:t>
            </a:r>
          </a:p>
          <a:p>
            <a:pPr>
              <a:spcAft>
                <a:spcPts val="600"/>
              </a:spcAft>
              <a:defRPr sz="1800">
                <a:solidFill>
                  <a:srgbClr val="404040"/>
                </a:solidFill>
              </a:defRPr>
            </a:pPr>
            <a:r>
              <a:t>Global NCAP programs (2000s-present)</a:t>
            </a:r>
          </a:p>
          <a:p>
            <a:pPr>
              <a:spcAft>
                <a:spcPts val="600"/>
              </a:spcAft>
              <a:defRPr sz="1800">
                <a:solidFill>
                  <a:srgbClr val="404040"/>
                </a:solidFill>
              </a:defRPr>
            </a:pPr>
          </a:p>
          <a:p>
            <a:pPr>
              <a:spcAft>
                <a:spcPts val="600"/>
              </a:spcAft>
              <a:defRPr sz="1800">
                <a:solidFill>
                  <a:srgbClr val="404040"/>
                </a:solidFill>
              </a:defRPr>
            </a:pPr>
            <a:r>
              <a:t>Key: Competition for ratings drives innovation</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IIHS: Where Insurance Meets Safety</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Founded 1959 by insurance industry - they PAY crash claims</a:t>
            </a:r>
          </a:p>
          <a:p>
            <a:pPr>
              <a:spcAft>
                <a:spcPts val="1000"/>
              </a:spcAft>
              <a:defRPr sz="2400">
                <a:solidFill>
                  <a:srgbClr val="404040"/>
                </a:solidFill>
              </a:defRPr>
            </a:pPr>
            <a:r>
              <a:t>Business case: Fewer crashes = lower payouts = higher profits</a:t>
            </a:r>
          </a:p>
          <a:p>
            <a:pPr>
              <a:spcAft>
                <a:spcPts val="1000"/>
              </a:spcAft>
              <a:defRPr sz="2400">
                <a:solidFill>
                  <a:srgbClr val="404040"/>
                </a:solidFill>
              </a:defRPr>
            </a:pPr>
            <a:r>
              <a:t>1969: Haddon transforms IIHS into testing organization</a:t>
            </a:r>
          </a:p>
          <a:p>
            <a:pPr>
              <a:spcAft>
                <a:spcPts val="1000"/>
              </a:spcAft>
              <a:defRPr sz="2400">
                <a:solidFill>
                  <a:srgbClr val="404040"/>
                </a:solidFill>
              </a:defRPr>
            </a:pPr>
            <a:r>
              <a:t>Key innovations:</a:t>
            </a:r>
          </a:p>
          <a:p>
            <a:pPr lvl="1">
              <a:spcAft>
                <a:spcPts val="1000"/>
              </a:spcAft>
              <a:defRPr sz="2000">
                <a:solidFill>
                  <a:srgbClr val="404040"/>
                </a:solidFill>
              </a:defRPr>
            </a:pPr>
            <a:r>
              <a:t>    1995: Moderate Overlap frontal test (40% offset)</a:t>
            </a:r>
          </a:p>
          <a:p>
            <a:pPr lvl="1">
              <a:spcAft>
                <a:spcPts val="1000"/>
              </a:spcAft>
              <a:defRPr sz="2000">
                <a:solidFill>
                  <a:srgbClr val="404040"/>
                </a:solidFill>
              </a:defRPr>
            </a:pPr>
            <a:r>
              <a:t>    2003: Side Impact test with small female dummy</a:t>
            </a:r>
          </a:p>
          <a:p>
            <a:pPr lvl="1">
              <a:spcAft>
                <a:spcPts val="1000"/>
              </a:spcAft>
              <a:defRPr sz="2000">
                <a:solidFill>
                  <a:srgbClr val="404040"/>
                </a:solidFill>
              </a:defRPr>
            </a:pPr>
            <a:r>
              <a:t>    2009: Roof strength ratings</a:t>
            </a:r>
          </a:p>
          <a:p>
            <a:pPr lvl="1">
              <a:spcAft>
                <a:spcPts val="1000"/>
              </a:spcAft>
              <a:defRPr sz="2000">
                <a:solidFill>
                  <a:srgbClr val="404040"/>
                </a:solidFill>
              </a:defRPr>
            </a:pPr>
            <a:r>
              <a:t>    2012: Small Overlap test (25% offset) - shocked the industry</a:t>
            </a:r>
          </a:p>
          <a:p>
            <a:pPr lvl="1">
              <a:spcAft>
                <a:spcPts val="1000"/>
              </a:spcAft>
              <a:defRPr sz="2000">
                <a:solidFill>
                  <a:srgbClr val="404040"/>
                </a:solidFill>
              </a:defRPr>
            </a:pPr>
            <a:r>
              <a:t>    2013: Front Crash Prevention (AEB) testing</a:t>
            </a:r>
          </a:p>
          <a:p>
            <a:pPr lvl="1">
              <a:spcAft>
                <a:spcPts val="1000"/>
              </a:spcAft>
              <a:defRPr sz="2000">
                <a:solidFill>
                  <a:srgbClr val="404040"/>
                </a:solidFill>
              </a:defRPr>
            </a:pPr>
            <a:r>
              <a:t>    2021: Updated side test - heavier, taller barrier</a:t>
            </a:r>
          </a:p>
          <a:p>
            <a:pPr>
              <a:spcAft>
                <a:spcPts val="1000"/>
              </a:spcAft>
              <a:defRPr sz="2400">
                <a:solidFill>
                  <a:srgbClr val="404040"/>
                </a:solidFill>
              </a:defRPr>
            </a:pPr>
            <a:r>
              <a:t>IIHS tests are often MORE demanding than NHTSA requirements</a:t>
            </a:r>
          </a:p>
          <a:p>
            <a:pPr>
              <a:spcAft>
                <a:spcPts val="1000"/>
              </a:spcAft>
              <a:defRPr sz="2400">
                <a:solidFill>
                  <a:srgbClr val="404040"/>
                </a:solidFill>
              </a:defRPr>
            </a:pPr>
            <a:r>
              <a:t>Manufacturers compete for 'Top Safety Pick' - market pressure works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NOCSAE: Sports Safety After Tragedy</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1968: 36 football players died - worst year on record</a:t>
            </a:r>
          </a:p>
          <a:p>
            <a:pPr lvl="1">
              <a:spcAft>
                <a:spcPts val="1000"/>
              </a:spcAft>
              <a:defRPr sz="2000">
                <a:solidFill>
                  <a:srgbClr val="404040"/>
                </a:solidFill>
              </a:defRPr>
            </a:pPr>
            <a:r>
              <a:t>    Most from head and neck injuries</a:t>
            </a:r>
          </a:p>
          <a:p>
            <a:pPr lvl="1">
              <a:spcAft>
                <a:spcPts val="1000"/>
              </a:spcAft>
              <a:defRPr sz="2000">
                <a:solidFill>
                  <a:srgbClr val="404040"/>
                </a:solidFill>
              </a:defRPr>
            </a:pPr>
            <a:r>
              <a:t>    No standards for helmets - manufacturers made their own claims</a:t>
            </a:r>
          </a:p>
          <a:p>
            <a:pPr>
              <a:spcAft>
                <a:spcPts val="1000"/>
              </a:spcAft>
              <a:defRPr sz="2400">
                <a:solidFill>
                  <a:srgbClr val="404040"/>
                </a:solidFill>
              </a:defRPr>
            </a:pPr>
            <a:r>
              <a:t>1969: NOCSAE founded (National Operating Committee on Standards for Athletic Equipment)</a:t>
            </a:r>
          </a:p>
          <a:p>
            <a:pPr>
              <a:spcAft>
                <a:spcPts val="1000"/>
              </a:spcAft>
              <a:defRPr sz="2400">
                <a:solidFill>
                  <a:srgbClr val="404040"/>
                </a:solidFill>
              </a:defRPr>
            </a:pPr>
            <a:r>
              <a:t>1973: First football helmet certification standard</a:t>
            </a:r>
          </a:p>
          <a:p>
            <a:pPr lvl="1">
              <a:spcAft>
                <a:spcPts val="1000"/>
              </a:spcAft>
              <a:defRPr sz="2000">
                <a:solidFill>
                  <a:srgbClr val="404040"/>
                </a:solidFill>
              </a:defRPr>
            </a:pPr>
            <a:r>
              <a:t>    Drop tower test: helmet on headform dropped onto anvil</a:t>
            </a:r>
          </a:p>
          <a:p>
            <a:pPr lvl="1">
              <a:spcAft>
                <a:spcPts val="1000"/>
              </a:spcAft>
              <a:defRPr sz="2000">
                <a:solidFill>
                  <a:srgbClr val="404040"/>
                </a:solidFill>
              </a:defRPr>
            </a:pPr>
            <a:r>
              <a:t>    Severity Index (SI) must be below 1200</a:t>
            </a:r>
          </a:p>
          <a:p>
            <a:pPr>
              <a:spcAft>
                <a:spcPts val="1000"/>
              </a:spcAft>
              <a:defRPr sz="2400">
                <a:solidFill>
                  <a:srgbClr val="404040"/>
                </a:solidFill>
              </a:defRPr>
            </a:pPr>
            <a:r>
              <a:t>Results:</a:t>
            </a:r>
          </a:p>
          <a:p>
            <a:pPr lvl="1">
              <a:spcAft>
                <a:spcPts val="1000"/>
              </a:spcAft>
              <a:defRPr sz="2000">
                <a:solidFill>
                  <a:srgbClr val="404040"/>
                </a:solidFill>
              </a:defRPr>
            </a:pPr>
            <a:r>
              <a:t>    1960s: 26 deaths/year</a:t>
            </a:r>
          </a:p>
          <a:p>
            <a:pPr lvl="1">
              <a:spcAft>
                <a:spcPts val="1000"/>
              </a:spcAft>
              <a:defRPr sz="2000">
                <a:solidFill>
                  <a:srgbClr val="404040"/>
                </a:solidFill>
              </a:defRPr>
            </a:pPr>
            <a:r>
              <a:t>    1970s: 15 deaths/year (standards take effect)</a:t>
            </a:r>
          </a:p>
          <a:p>
            <a:pPr lvl="1">
              <a:spcAft>
                <a:spcPts val="1000"/>
              </a:spcAft>
              <a:defRPr sz="2000">
                <a:solidFill>
                  <a:srgbClr val="404040"/>
                </a:solidFill>
              </a:defRPr>
            </a:pPr>
            <a:r>
              <a:t>    2010s: 3 deaths/year</a:t>
            </a:r>
          </a:p>
          <a:p>
            <a:pPr>
              <a:spcAft>
                <a:spcPts val="1000"/>
              </a:spcAft>
              <a:defRPr sz="2400">
                <a:solidFill>
                  <a:srgbClr val="404040"/>
                </a:solidFill>
              </a:defRPr>
            </a:pPr>
            <a:r>
              <a:t>90% reduction in football fatalities from better helmet standards</a:t>
            </a:r>
          </a:p>
          <a:p>
            <a:pPr>
              <a:spcAft>
                <a:spcPts val="1000"/>
              </a:spcAft>
              <a:defRPr sz="2400">
                <a:solidFill>
                  <a:srgbClr val="404040"/>
                </a:solidFill>
              </a:defRPr>
            </a:pPr>
            <a:r>
              <a:t>Same basic physics as automotive: protect the brain from deceleration</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Euro NCAP: Forcing Safety in Europe (1997)</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European governments struggled to mandate safety improvements</a:t>
            </a:r>
          </a:p>
          <a:p>
            <a:pPr>
              <a:spcAft>
                <a:spcPts val="1000"/>
              </a:spcAft>
              <a:defRPr sz="2400">
                <a:solidFill>
                  <a:srgbClr val="404040"/>
                </a:solidFill>
              </a:defRPr>
            </a:pPr>
            <a:r>
              <a:t>Solution: Consumer information creates market pressure</a:t>
            </a:r>
          </a:p>
          <a:p>
            <a:pPr>
              <a:spcAft>
                <a:spcPts val="1000"/>
              </a:spcAft>
              <a:defRPr sz="2400">
                <a:solidFill>
                  <a:srgbClr val="404040"/>
                </a:solidFill>
              </a:defRPr>
            </a:pPr>
            <a:r>
              <a:t>1997: First Euro NCAP ratings published</a:t>
            </a:r>
          </a:p>
          <a:p>
            <a:pPr>
              <a:spcAft>
                <a:spcPts val="1000"/>
              </a:spcAft>
              <a:defRPr sz="2400">
                <a:solidFill>
                  <a:srgbClr val="404040"/>
                </a:solidFill>
              </a:defRPr>
            </a:pPr>
            <a:r>
              <a:t>Immediate impact: Rover 100 receives 1 star (out of 4)</a:t>
            </a:r>
          </a:p>
          <a:p>
            <a:pPr lvl="1">
              <a:spcAft>
                <a:spcPts val="1000"/>
              </a:spcAft>
              <a:defRPr sz="2000">
                <a:solidFill>
                  <a:srgbClr val="404040"/>
                </a:solidFill>
              </a:defRPr>
            </a:pPr>
            <a:r>
              <a:t>    Rover pulls the car from production within MONTHS</a:t>
            </a:r>
          </a:p>
          <a:p>
            <a:pPr lvl="1">
              <a:spcAft>
                <a:spcPts val="1000"/>
              </a:spcAft>
              <a:defRPr sz="2000">
                <a:solidFill>
                  <a:srgbClr val="404040"/>
                </a:solidFill>
              </a:defRPr>
            </a:pPr>
            <a:r>
              <a:t>    Proved consumer ratings could kill unsafe products</a:t>
            </a:r>
          </a:p>
          <a:p>
            <a:pPr>
              <a:spcAft>
                <a:spcPts val="1000"/>
              </a:spcAft>
              <a:defRPr sz="2400">
                <a:solidFill>
                  <a:srgbClr val="404040"/>
                </a:solidFill>
              </a:defRPr>
            </a:pPr>
            <a:r>
              <a:t>Euro NCAP has consistently pushed ahead of regulation:</a:t>
            </a:r>
          </a:p>
          <a:p>
            <a:pPr lvl="1">
              <a:spcAft>
                <a:spcPts val="1000"/>
              </a:spcAft>
              <a:defRPr sz="2000">
                <a:solidFill>
                  <a:srgbClr val="404040"/>
                </a:solidFill>
              </a:defRPr>
            </a:pPr>
            <a:r>
              <a:t>    Pedestrian protection testing (1997)</a:t>
            </a:r>
          </a:p>
          <a:p>
            <a:pPr lvl="1">
              <a:spcAft>
                <a:spcPts val="1000"/>
              </a:spcAft>
              <a:defRPr sz="2000">
                <a:solidFill>
                  <a:srgbClr val="404040"/>
                </a:solidFill>
              </a:defRPr>
            </a:pPr>
            <a:r>
              <a:t>    AEB requirement for 5-star (2014)</a:t>
            </a:r>
          </a:p>
          <a:p>
            <a:pPr lvl="1">
              <a:spcAft>
                <a:spcPts val="1000"/>
              </a:spcAft>
              <a:defRPr sz="2000">
                <a:solidFill>
                  <a:srgbClr val="404040"/>
                </a:solidFill>
              </a:defRPr>
            </a:pPr>
            <a:r>
              <a:t>    Driver monitoring requirement (2024)</a:t>
            </a:r>
          </a:p>
          <a:p>
            <a:pPr lvl="1">
              <a:spcAft>
                <a:spcPts val="1000"/>
              </a:spcAft>
              <a:defRPr sz="2000">
                <a:solidFill>
                  <a:srgbClr val="404040"/>
                </a:solidFill>
              </a:defRPr>
            </a:pPr>
            <a:r>
              <a:t>    Night pedestrian testing (2024)</a:t>
            </a:r>
          </a:p>
          <a:p>
            <a:pPr>
              <a:spcAft>
                <a:spcPts val="1000"/>
              </a:spcAft>
              <a:defRPr sz="2400">
                <a:solidFill>
                  <a:srgbClr val="404040"/>
                </a:solidFill>
              </a:defRPr>
            </a:pPr>
            <a:r>
              <a:t>The model: Make safety a COMPETITIVE advantage, not just compliance</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Euro NCAP tests things the US still doesn't require.</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Part 3: Test Modes</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Each test exists because people were dying a specific way</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Frontal Impact Testing</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Where it all began</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FMVSS 208: Occupant Crash Protection</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NHTSA | Introduced: 1968</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The foundational standard for frontal crash protection. Initially required only seatbelt anchorages. Today includes 30 mph full frontal barrier test, driver and passenger airbag requirements, and advanced occupant sensing. This single standard drove development of seatbelt systems, frontal airbags, and all advanced restraint systems.</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Head acceleration (HIC15 &lt; 700)</a:t>
            </a:r>
          </a:p>
          <a:p>
            <a:pPr>
              <a:defRPr sz="1400">
                <a:solidFill>
                  <a:srgbClr val="404040"/>
                </a:solidFill>
              </a:defRPr>
            </a:pPr>
            <a:r>
              <a:t>Chest acceleration (3ms clip &lt; 60g)</a:t>
            </a:r>
          </a:p>
          <a:p>
            <a:pPr>
              <a:defRPr sz="1400">
                <a:solidFill>
                  <a:srgbClr val="404040"/>
                </a:solidFill>
              </a:defRPr>
            </a:pPr>
            <a:r>
              <a:t>Chest deflection (&lt; 63mm for 50th male)</a:t>
            </a:r>
          </a:p>
          <a:p>
            <a:pPr>
              <a:defRPr sz="1400">
                <a:solidFill>
                  <a:srgbClr val="404040"/>
                </a:solidFill>
              </a:defRPr>
            </a:pPr>
            <a:r>
              <a:t>Femur load (&lt; 10 kN)</a:t>
            </a:r>
          </a:p>
          <a:p>
            <a:pPr>
              <a:defRPr sz="1400">
                <a:solidFill>
                  <a:srgbClr val="404040"/>
                </a:solidFill>
              </a:defRPr>
            </a:pPr>
            <a:r>
              <a:t>Neck injury criteria (Nij &lt; 1.0)</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DTS accelerometers in head, chest, pelvis. Load cells in neck, femur, tibia. Chest deflection potentiometers. These measurements define whether a vehicle passes. Every data point matters - one bad channel could mean repeating a $500K test.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Airbag Wars: 28 Years of Fighting</a:t>
            </a:r>
          </a:p>
        </p:txBody>
      </p:sp>
      <p:sp>
        <p:nvSpPr>
          <p:cNvPr id="3" name="TextBox 2"/>
          <p:cNvSpPr txBox="1"/>
          <p:nvPr/>
        </p:nvSpPr>
        <p:spPr>
          <a:xfrm>
            <a:off x="457200" y="1188720"/>
            <a:ext cx="1371600" cy="457200"/>
          </a:xfrm>
          <a:prstGeom prst="rect">
            <a:avLst/>
          </a:prstGeom>
          <a:noFill/>
        </p:spPr>
        <p:txBody>
          <a:bodyPr wrap="none">
            <a:spAutoFit/>
          </a:bodyPr>
          <a:lstStyle/>
          <a:p>
            <a:pPr>
              <a:defRPr sz="2000" b="1">
                <a:solidFill>
                  <a:srgbClr val="0070C0"/>
                </a:solidFill>
              </a:defRPr>
            </a:pPr>
            <a:r>
              <a:t>1970</a:t>
            </a:r>
          </a:p>
        </p:txBody>
      </p:sp>
      <p:sp>
        <p:nvSpPr>
          <p:cNvPr id="4" name="TextBox 3"/>
          <p:cNvSpPr txBox="1"/>
          <p:nvPr/>
        </p:nvSpPr>
        <p:spPr>
          <a:xfrm>
            <a:off x="2011680" y="1188720"/>
            <a:ext cx="9601200" cy="457200"/>
          </a:xfrm>
          <a:prstGeom prst="rect">
            <a:avLst/>
          </a:prstGeom>
          <a:noFill/>
        </p:spPr>
        <p:txBody>
          <a:bodyPr wrap="none">
            <a:spAutoFit/>
          </a:bodyPr>
          <a:lstStyle/>
          <a:p>
            <a:pPr>
              <a:defRPr sz="1800">
                <a:solidFill>
                  <a:srgbClr val="404040"/>
                </a:solidFill>
              </a:defRPr>
            </a:pPr>
            <a:r>
              <a:t>NHTSA proposes airbag requirement</a:t>
            </a:r>
          </a:p>
        </p:txBody>
      </p:sp>
      <p:sp>
        <p:nvSpPr>
          <p:cNvPr id="5" name="TextBox 4"/>
          <p:cNvSpPr txBox="1"/>
          <p:nvPr/>
        </p:nvSpPr>
        <p:spPr>
          <a:xfrm>
            <a:off x="457200" y="1691640"/>
            <a:ext cx="1371600" cy="457200"/>
          </a:xfrm>
          <a:prstGeom prst="rect">
            <a:avLst/>
          </a:prstGeom>
          <a:noFill/>
        </p:spPr>
        <p:txBody>
          <a:bodyPr wrap="none">
            <a:spAutoFit/>
          </a:bodyPr>
          <a:lstStyle/>
          <a:p>
            <a:pPr>
              <a:defRPr sz="2000" b="1">
                <a:solidFill>
                  <a:srgbClr val="0070C0"/>
                </a:solidFill>
              </a:defRPr>
            </a:pPr>
            <a:r>
              <a:t>1972</a:t>
            </a:r>
          </a:p>
        </p:txBody>
      </p:sp>
      <p:sp>
        <p:nvSpPr>
          <p:cNvPr id="6" name="TextBox 5"/>
          <p:cNvSpPr txBox="1"/>
          <p:nvPr/>
        </p:nvSpPr>
        <p:spPr>
          <a:xfrm>
            <a:off x="2011680" y="1691640"/>
            <a:ext cx="9601200" cy="457200"/>
          </a:xfrm>
          <a:prstGeom prst="rect">
            <a:avLst/>
          </a:prstGeom>
          <a:noFill/>
        </p:spPr>
        <p:txBody>
          <a:bodyPr wrap="none">
            <a:spAutoFit/>
          </a:bodyPr>
          <a:lstStyle/>
          <a:p>
            <a:pPr>
              <a:defRPr sz="1800">
                <a:solidFill>
                  <a:srgbClr val="404040"/>
                </a:solidFill>
              </a:defRPr>
            </a:pPr>
            <a:r>
              <a:t>GM offers airbags on Oldsmobiles - few buyers</a:t>
            </a:r>
          </a:p>
        </p:txBody>
      </p:sp>
      <p:sp>
        <p:nvSpPr>
          <p:cNvPr id="7" name="TextBox 6"/>
          <p:cNvSpPr txBox="1"/>
          <p:nvPr/>
        </p:nvSpPr>
        <p:spPr>
          <a:xfrm>
            <a:off x="457200" y="2194560"/>
            <a:ext cx="1371600" cy="457200"/>
          </a:xfrm>
          <a:prstGeom prst="rect">
            <a:avLst/>
          </a:prstGeom>
          <a:noFill/>
        </p:spPr>
        <p:txBody>
          <a:bodyPr wrap="none">
            <a:spAutoFit/>
          </a:bodyPr>
          <a:lstStyle/>
          <a:p>
            <a:pPr>
              <a:defRPr sz="2000" b="1">
                <a:solidFill>
                  <a:srgbClr val="0070C0"/>
                </a:solidFill>
              </a:defRPr>
            </a:pPr>
            <a:r>
              <a:t>1976</a:t>
            </a:r>
          </a:p>
        </p:txBody>
      </p:sp>
      <p:sp>
        <p:nvSpPr>
          <p:cNvPr id="8" name="TextBox 7"/>
          <p:cNvSpPr txBox="1"/>
          <p:nvPr/>
        </p:nvSpPr>
        <p:spPr>
          <a:xfrm>
            <a:off x="2011680" y="2194560"/>
            <a:ext cx="9601200" cy="457200"/>
          </a:xfrm>
          <a:prstGeom prst="rect">
            <a:avLst/>
          </a:prstGeom>
          <a:noFill/>
        </p:spPr>
        <p:txBody>
          <a:bodyPr wrap="none">
            <a:spAutoFit/>
          </a:bodyPr>
          <a:lstStyle/>
          <a:p>
            <a:pPr>
              <a:defRPr sz="1800">
                <a:solidFill>
                  <a:srgbClr val="404040"/>
                </a:solidFill>
              </a:defRPr>
            </a:pPr>
            <a:r>
              <a:t>Industry lobbying delays requirement</a:t>
            </a:r>
          </a:p>
        </p:txBody>
      </p:sp>
      <p:sp>
        <p:nvSpPr>
          <p:cNvPr id="9" name="TextBox 8"/>
          <p:cNvSpPr txBox="1"/>
          <p:nvPr/>
        </p:nvSpPr>
        <p:spPr>
          <a:xfrm>
            <a:off x="457200" y="2697480"/>
            <a:ext cx="1371600" cy="457200"/>
          </a:xfrm>
          <a:prstGeom prst="rect">
            <a:avLst/>
          </a:prstGeom>
          <a:noFill/>
        </p:spPr>
        <p:txBody>
          <a:bodyPr wrap="none">
            <a:spAutoFit/>
          </a:bodyPr>
          <a:lstStyle/>
          <a:p>
            <a:pPr>
              <a:defRPr sz="2000" b="1">
                <a:solidFill>
                  <a:srgbClr val="0070C0"/>
                </a:solidFill>
              </a:defRPr>
            </a:pPr>
            <a:r>
              <a:t>1977</a:t>
            </a:r>
          </a:p>
        </p:txBody>
      </p:sp>
      <p:sp>
        <p:nvSpPr>
          <p:cNvPr id="10" name="TextBox 9"/>
          <p:cNvSpPr txBox="1"/>
          <p:nvPr/>
        </p:nvSpPr>
        <p:spPr>
          <a:xfrm>
            <a:off x="2011680" y="2697480"/>
            <a:ext cx="9601200" cy="457200"/>
          </a:xfrm>
          <a:prstGeom prst="rect">
            <a:avLst/>
          </a:prstGeom>
          <a:noFill/>
        </p:spPr>
        <p:txBody>
          <a:bodyPr wrap="none">
            <a:spAutoFit/>
          </a:bodyPr>
          <a:lstStyle/>
          <a:p>
            <a:pPr>
              <a:defRPr sz="1800">
                <a:solidFill>
                  <a:srgbClr val="404040"/>
                </a:solidFill>
              </a:defRPr>
            </a:pPr>
            <a:r>
              <a:t>Joan Claybrook (NHTSA) pushes airbag mandate</a:t>
            </a:r>
          </a:p>
        </p:txBody>
      </p:sp>
      <p:sp>
        <p:nvSpPr>
          <p:cNvPr id="11" name="TextBox 10"/>
          <p:cNvSpPr txBox="1"/>
          <p:nvPr/>
        </p:nvSpPr>
        <p:spPr>
          <a:xfrm>
            <a:off x="457200" y="3200400"/>
            <a:ext cx="1371600" cy="457200"/>
          </a:xfrm>
          <a:prstGeom prst="rect">
            <a:avLst/>
          </a:prstGeom>
          <a:noFill/>
        </p:spPr>
        <p:txBody>
          <a:bodyPr wrap="none">
            <a:spAutoFit/>
          </a:bodyPr>
          <a:lstStyle/>
          <a:p>
            <a:pPr>
              <a:defRPr sz="2000" b="1">
                <a:solidFill>
                  <a:srgbClr val="0070C0"/>
                </a:solidFill>
              </a:defRPr>
            </a:pPr>
            <a:r>
              <a:t>1981</a:t>
            </a:r>
          </a:p>
        </p:txBody>
      </p:sp>
      <p:sp>
        <p:nvSpPr>
          <p:cNvPr id="12" name="TextBox 11"/>
          <p:cNvSpPr txBox="1"/>
          <p:nvPr/>
        </p:nvSpPr>
        <p:spPr>
          <a:xfrm>
            <a:off x="2011680" y="3200400"/>
            <a:ext cx="9601200" cy="457200"/>
          </a:xfrm>
          <a:prstGeom prst="rect">
            <a:avLst/>
          </a:prstGeom>
          <a:noFill/>
        </p:spPr>
        <p:txBody>
          <a:bodyPr wrap="none">
            <a:spAutoFit/>
          </a:bodyPr>
          <a:lstStyle/>
          <a:p>
            <a:pPr>
              <a:defRPr sz="1800">
                <a:solidFill>
                  <a:srgbClr val="404040"/>
                </a:solidFill>
              </a:defRPr>
            </a:pPr>
            <a:r>
              <a:t>Reagan administration RESCINDS mandate</a:t>
            </a:r>
          </a:p>
        </p:txBody>
      </p:sp>
      <p:sp>
        <p:nvSpPr>
          <p:cNvPr id="13" name="TextBox 12"/>
          <p:cNvSpPr txBox="1"/>
          <p:nvPr/>
        </p:nvSpPr>
        <p:spPr>
          <a:xfrm>
            <a:off x="457200" y="3703320"/>
            <a:ext cx="1371600" cy="457200"/>
          </a:xfrm>
          <a:prstGeom prst="rect">
            <a:avLst/>
          </a:prstGeom>
          <a:noFill/>
        </p:spPr>
        <p:txBody>
          <a:bodyPr wrap="none">
            <a:spAutoFit/>
          </a:bodyPr>
          <a:lstStyle/>
          <a:p>
            <a:pPr>
              <a:defRPr sz="2000" b="1">
                <a:solidFill>
                  <a:srgbClr val="0070C0"/>
                </a:solidFill>
              </a:defRPr>
            </a:pPr>
            <a:r>
              <a:t>1983</a:t>
            </a:r>
          </a:p>
        </p:txBody>
      </p:sp>
      <p:sp>
        <p:nvSpPr>
          <p:cNvPr id="14" name="TextBox 13"/>
          <p:cNvSpPr txBox="1"/>
          <p:nvPr/>
        </p:nvSpPr>
        <p:spPr>
          <a:xfrm>
            <a:off x="2011680" y="3703320"/>
            <a:ext cx="9601200" cy="457200"/>
          </a:xfrm>
          <a:prstGeom prst="rect">
            <a:avLst/>
          </a:prstGeom>
          <a:noFill/>
        </p:spPr>
        <p:txBody>
          <a:bodyPr wrap="none">
            <a:spAutoFit/>
          </a:bodyPr>
          <a:lstStyle/>
          <a:p>
            <a:pPr>
              <a:defRPr sz="1800">
                <a:solidFill>
                  <a:srgbClr val="404040"/>
                </a:solidFill>
              </a:defRPr>
            </a:pPr>
            <a:r>
              <a:t>Supreme Court rules rescission was arbitrary</a:t>
            </a:r>
          </a:p>
        </p:txBody>
      </p:sp>
      <p:sp>
        <p:nvSpPr>
          <p:cNvPr id="15" name="TextBox 14"/>
          <p:cNvSpPr txBox="1"/>
          <p:nvPr/>
        </p:nvSpPr>
        <p:spPr>
          <a:xfrm>
            <a:off x="457200" y="4206240"/>
            <a:ext cx="1371600" cy="457200"/>
          </a:xfrm>
          <a:prstGeom prst="rect">
            <a:avLst/>
          </a:prstGeom>
          <a:noFill/>
        </p:spPr>
        <p:txBody>
          <a:bodyPr wrap="none">
            <a:spAutoFit/>
          </a:bodyPr>
          <a:lstStyle/>
          <a:p>
            <a:pPr>
              <a:defRPr sz="2000" b="1">
                <a:solidFill>
                  <a:srgbClr val="0070C0"/>
                </a:solidFill>
              </a:defRPr>
            </a:pPr>
            <a:r>
              <a:t>1984</a:t>
            </a:r>
          </a:p>
        </p:txBody>
      </p:sp>
      <p:sp>
        <p:nvSpPr>
          <p:cNvPr id="16" name="TextBox 15"/>
          <p:cNvSpPr txBox="1"/>
          <p:nvPr/>
        </p:nvSpPr>
        <p:spPr>
          <a:xfrm>
            <a:off x="2011680" y="4206240"/>
            <a:ext cx="9601200" cy="457200"/>
          </a:xfrm>
          <a:prstGeom prst="rect">
            <a:avLst/>
          </a:prstGeom>
          <a:noFill/>
        </p:spPr>
        <p:txBody>
          <a:bodyPr wrap="none">
            <a:spAutoFit/>
          </a:bodyPr>
          <a:lstStyle/>
          <a:p>
            <a:pPr>
              <a:defRPr sz="1800">
                <a:solidFill>
                  <a:srgbClr val="404040"/>
                </a:solidFill>
              </a:defRPr>
            </a:pPr>
            <a:r>
              <a:t>Compromise: 'automatic restraint' - airbag OR automatic belt</a:t>
            </a:r>
          </a:p>
        </p:txBody>
      </p:sp>
      <p:sp>
        <p:nvSpPr>
          <p:cNvPr id="17" name="TextBox 16"/>
          <p:cNvSpPr txBox="1"/>
          <p:nvPr/>
        </p:nvSpPr>
        <p:spPr>
          <a:xfrm>
            <a:off x="457200" y="4709159"/>
            <a:ext cx="1371600" cy="457200"/>
          </a:xfrm>
          <a:prstGeom prst="rect">
            <a:avLst/>
          </a:prstGeom>
          <a:noFill/>
        </p:spPr>
        <p:txBody>
          <a:bodyPr wrap="none">
            <a:spAutoFit/>
          </a:bodyPr>
          <a:lstStyle/>
          <a:p>
            <a:pPr>
              <a:defRPr sz="2000" b="1">
                <a:solidFill>
                  <a:srgbClr val="0070C0"/>
                </a:solidFill>
              </a:defRPr>
            </a:pPr>
            <a:r>
              <a:t>1990</a:t>
            </a:r>
          </a:p>
        </p:txBody>
      </p:sp>
      <p:sp>
        <p:nvSpPr>
          <p:cNvPr id="18" name="TextBox 17"/>
          <p:cNvSpPr txBox="1"/>
          <p:nvPr/>
        </p:nvSpPr>
        <p:spPr>
          <a:xfrm>
            <a:off x="2011680" y="4709159"/>
            <a:ext cx="9601200" cy="457200"/>
          </a:xfrm>
          <a:prstGeom prst="rect">
            <a:avLst/>
          </a:prstGeom>
          <a:noFill/>
        </p:spPr>
        <p:txBody>
          <a:bodyPr wrap="none">
            <a:spAutoFit/>
          </a:bodyPr>
          <a:lstStyle/>
          <a:p>
            <a:pPr>
              <a:defRPr sz="1800">
                <a:solidFill>
                  <a:srgbClr val="404040"/>
                </a:solidFill>
              </a:defRPr>
            </a:pPr>
            <a:r>
              <a:t>First airbag fatality - child in front seat</a:t>
            </a:r>
          </a:p>
        </p:txBody>
      </p:sp>
      <p:sp>
        <p:nvSpPr>
          <p:cNvPr id="19" name="TextBox 18"/>
          <p:cNvSpPr txBox="1"/>
          <p:nvPr/>
        </p:nvSpPr>
        <p:spPr>
          <a:xfrm>
            <a:off x="457200" y="5212079"/>
            <a:ext cx="1371600" cy="457200"/>
          </a:xfrm>
          <a:prstGeom prst="rect">
            <a:avLst/>
          </a:prstGeom>
          <a:noFill/>
        </p:spPr>
        <p:txBody>
          <a:bodyPr wrap="none">
            <a:spAutoFit/>
          </a:bodyPr>
          <a:lstStyle/>
          <a:p>
            <a:pPr>
              <a:defRPr sz="2000" b="1">
                <a:solidFill>
                  <a:srgbClr val="0070C0"/>
                </a:solidFill>
              </a:defRPr>
            </a:pPr>
            <a:r>
              <a:t>1997</a:t>
            </a:r>
          </a:p>
        </p:txBody>
      </p:sp>
      <p:sp>
        <p:nvSpPr>
          <p:cNvPr id="20" name="TextBox 19"/>
          <p:cNvSpPr txBox="1"/>
          <p:nvPr/>
        </p:nvSpPr>
        <p:spPr>
          <a:xfrm>
            <a:off x="2011680" y="5212079"/>
            <a:ext cx="9601200" cy="457200"/>
          </a:xfrm>
          <a:prstGeom prst="rect">
            <a:avLst/>
          </a:prstGeom>
          <a:noFill/>
        </p:spPr>
        <p:txBody>
          <a:bodyPr wrap="none">
            <a:spAutoFit/>
          </a:bodyPr>
          <a:lstStyle/>
          <a:p>
            <a:pPr>
              <a:defRPr sz="1800">
                <a:solidFill>
                  <a:srgbClr val="404040"/>
                </a:solidFill>
              </a:defRPr>
            </a:pPr>
            <a:r>
              <a:t>53 deaths from airbag deployment - peak year</a:t>
            </a:r>
          </a:p>
        </p:txBody>
      </p:sp>
      <p:sp>
        <p:nvSpPr>
          <p:cNvPr id="21" name="TextBox 20"/>
          <p:cNvSpPr txBox="1"/>
          <p:nvPr/>
        </p:nvSpPr>
        <p:spPr>
          <a:xfrm>
            <a:off x="457200" y="5714999"/>
            <a:ext cx="1371600" cy="457200"/>
          </a:xfrm>
          <a:prstGeom prst="rect">
            <a:avLst/>
          </a:prstGeom>
          <a:noFill/>
        </p:spPr>
        <p:txBody>
          <a:bodyPr wrap="none">
            <a:spAutoFit/>
          </a:bodyPr>
          <a:lstStyle/>
          <a:p>
            <a:pPr>
              <a:defRPr sz="2000" b="1">
                <a:solidFill>
                  <a:srgbClr val="0070C0"/>
                </a:solidFill>
              </a:defRPr>
            </a:pPr>
            <a:r>
              <a:t>1998</a:t>
            </a:r>
          </a:p>
        </p:txBody>
      </p:sp>
      <p:sp>
        <p:nvSpPr>
          <p:cNvPr id="22" name="TextBox 21"/>
          <p:cNvSpPr txBox="1"/>
          <p:nvPr/>
        </p:nvSpPr>
        <p:spPr>
          <a:xfrm>
            <a:off x="2011680" y="5714999"/>
            <a:ext cx="9601200" cy="457200"/>
          </a:xfrm>
          <a:prstGeom prst="rect">
            <a:avLst/>
          </a:prstGeom>
          <a:noFill/>
        </p:spPr>
        <p:txBody>
          <a:bodyPr wrap="none">
            <a:spAutoFit/>
          </a:bodyPr>
          <a:lstStyle/>
          <a:p>
            <a:pPr>
              <a:defRPr sz="1800">
                <a:solidFill>
                  <a:srgbClr val="404040"/>
                </a:solidFill>
              </a:defRPr>
            </a:pPr>
            <a:r>
              <a:t>FINALLY: Frontal airbags mandatory after 28 years</a:t>
            </a:r>
          </a:p>
        </p:txBody>
      </p:sp>
      <p:sp>
        <p:nvSpPr>
          <p:cNvPr id="23" name="TextBox 22"/>
          <p:cNvSpPr txBox="1"/>
          <p:nvPr/>
        </p:nvSpPr>
        <p:spPr>
          <a:xfrm>
            <a:off x="457200" y="6217919"/>
            <a:ext cx="1371600" cy="457200"/>
          </a:xfrm>
          <a:prstGeom prst="rect">
            <a:avLst/>
          </a:prstGeom>
          <a:noFill/>
        </p:spPr>
        <p:txBody>
          <a:bodyPr wrap="none">
            <a:spAutoFit/>
          </a:bodyPr>
          <a:lstStyle/>
          <a:p>
            <a:pPr>
              <a:defRPr sz="2000" b="1">
                <a:solidFill>
                  <a:srgbClr val="0070C0"/>
                </a:solidFill>
              </a:defRPr>
            </a:pPr>
            <a:r>
              <a:t>2000</a:t>
            </a:r>
          </a:p>
        </p:txBody>
      </p:sp>
      <p:sp>
        <p:nvSpPr>
          <p:cNvPr id="24" name="TextBox 23"/>
          <p:cNvSpPr txBox="1"/>
          <p:nvPr/>
        </p:nvSpPr>
        <p:spPr>
          <a:xfrm>
            <a:off x="2011680" y="6217919"/>
            <a:ext cx="9601200" cy="457200"/>
          </a:xfrm>
          <a:prstGeom prst="rect">
            <a:avLst/>
          </a:prstGeom>
          <a:noFill/>
        </p:spPr>
        <p:txBody>
          <a:bodyPr wrap="none">
            <a:spAutoFit/>
          </a:bodyPr>
          <a:lstStyle/>
          <a:p>
            <a:pPr>
              <a:defRPr sz="1800">
                <a:solidFill>
                  <a:srgbClr val="404040"/>
                </a:solidFill>
              </a:defRPr>
            </a:pPr>
            <a:r>
              <a:t>Advanced airbag rule - sensing, suppression for small occupants</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Depowering Crisis: When Airbags Killed</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Early airbags designed for UNBELTED adult males</a:t>
            </a:r>
          </a:p>
          <a:p>
            <a:pPr>
              <a:spcAft>
                <a:spcPts val="1000"/>
              </a:spcAft>
              <a:defRPr sz="2400">
                <a:solidFill>
                  <a:srgbClr val="404040"/>
                </a:solidFill>
              </a:defRPr>
            </a:pPr>
            <a:r>
              <a:t>Deployed with maximum force in every crash - no modulation</a:t>
            </a:r>
          </a:p>
          <a:p>
            <a:pPr>
              <a:spcAft>
                <a:spcPts val="1000"/>
              </a:spcAft>
              <a:defRPr sz="2400">
                <a:solidFill>
                  <a:srgbClr val="404040"/>
                </a:solidFill>
              </a:defRPr>
            </a:pPr>
            <a:r>
              <a:t>Problem: What about children? What about small adults close to airbag?</a:t>
            </a:r>
          </a:p>
          <a:p>
            <a:pPr>
              <a:spcAft>
                <a:spcPts val="1000"/>
              </a:spcAft>
              <a:defRPr sz="2400">
                <a:solidFill>
                  <a:srgbClr val="404040"/>
                </a:solidFill>
              </a:defRPr>
            </a:pPr>
            <a:r>
              <a:t>1990: First airbag fatality - a child</a:t>
            </a:r>
          </a:p>
          <a:p>
            <a:pPr>
              <a:spcAft>
                <a:spcPts val="1000"/>
              </a:spcAft>
              <a:defRPr sz="2400">
                <a:solidFill>
                  <a:srgbClr val="404040"/>
                </a:solidFill>
              </a:defRPr>
            </a:pPr>
            <a:r>
              <a:t>1996-1997: 53 deaths from airbag deployment</a:t>
            </a:r>
          </a:p>
          <a:p>
            <a:pPr lvl="1">
              <a:spcAft>
                <a:spcPts val="1000"/>
              </a:spcAft>
              <a:defRPr sz="2000">
                <a:solidFill>
                  <a:srgbClr val="404040"/>
                </a:solidFill>
              </a:defRPr>
            </a:pPr>
            <a:r>
              <a:t>    Victims: mostly children in front seats, small women sitting close</a:t>
            </a:r>
          </a:p>
          <a:p>
            <a:pPr>
              <a:spcAft>
                <a:spcPts val="1000"/>
              </a:spcAft>
              <a:defRPr sz="2400">
                <a:solidFill>
                  <a:srgbClr val="404040"/>
                </a:solidFill>
              </a:defRPr>
            </a:pPr>
            <a:r>
              <a:t>The data-driven fix (1998-2000):</a:t>
            </a:r>
          </a:p>
          <a:p>
            <a:pPr lvl="1">
              <a:spcAft>
                <a:spcPts val="1000"/>
              </a:spcAft>
              <a:defRPr sz="2000">
                <a:solidFill>
                  <a:srgbClr val="404040"/>
                </a:solidFill>
              </a:defRPr>
            </a:pPr>
            <a:r>
              <a:t>    'Depowered' airbags with lower inflation force</a:t>
            </a:r>
          </a:p>
          <a:p>
            <a:pPr lvl="1">
              <a:spcAft>
                <a:spcPts val="1000"/>
              </a:spcAft>
              <a:defRPr sz="2000">
                <a:solidFill>
                  <a:srgbClr val="404040"/>
                </a:solidFill>
              </a:defRPr>
            </a:pPr>
            <a:r>
              <a:t>    Weight sensors in seats detect occupant size</a:t>
            </a:r>
          </a:p>
          <a:p>
            <a:pPr lvl="1">
              <a:spcAft>
                <a:spcPts val="1000"/>
              </a:spcAft>
              <a:defRPr sz="2000">
                <a:solidFill>
                  <a:srgbClr val="404040"/>
                </a:solidFill>
              </a:defRPr>
            </a:pPr>
            <a:r>
              <a:t>    Suppression systems for small occupants</a:t>
            </a:r>
          </a:p>
          <a:p>
            <a:pPr lvl="1">
              <a:spcAft>
                <a:spcPts val="1000"/>
              </a:spcAft>
              <a:defRPr sz="2000">
                <a:solidFill>
                  <a:srgbClr val="404040"/>
                </a:solidFill>
              </a:defRPr>
            </a:pPr>
            <a:r>
              <a:t>    'Airbag off' indicators</a:t>
            </a:r>
          </a:p>
          <a:p>
            <a:pPr>
              <a:spcAft>
                <a:spcPts val="1000"/>
              </a:spcAft>
              <a:defRPr sz="2400">
                <a:solidFill>
                  <a:srgbClr val="404040"/>
                </a:solidFill>
              </a:defRPr>
            </a:pPr>
            <a:r>
              <a:t>Today: &lt;10 airbag deaths/year vs. ~2,800 lives SAVED per year</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The data showed the problem. Better data gave us the solution.</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NHTSA NCAP Frontal Test</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NHTSA | Introduced: 1979</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Consumer information program testing at 35 mph - HIGHER than the 30 mph FMVSS requirement. Generates 1-5 star ratings based on injury probability. Created competitive pressure for safety beyond minimum compliance. Industry opposed it as 'unfair' and 'confusing' - but '5-star safety rating' became marketing gold.</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Same as FMVSS 208 but at higher speed</a:t>
            </a:r>
          </a:p>
          <a:p>
            <a:pPr>
              <a:defRPr sz="1400">
                <a:solidFill>
                  <a:srgbClr val="404040"/>
                </a:solidFill>
              </a:defRPr>
            </a:pPr>
            <a:r>
              <a:t>50th male + 5th female dummies</a:t>
            </a:r>
          </a:p>
          <a:p>
            <a:pPr>
              <a:defRPr sz="1400">
                <a:solidFill>
                  <a:srgbClr val="404040"/>
                </a:solidFill>
              </a:defRPr>
            </a:pPr>
            <a:r>
              <a:t>Star ratings based on injury risk curves</a:t>
            </a:r>
          </a:p>
          <a:p>
            <a:pPr>
              <a:defRPr sz="1400">
                <a:solidFill>
                  <a:srgbClr val="404040"/>
                </a:solidFill>
              </a:defRPr>
            </a:pPr>
            <a:r>
              <a:t>Frontal rating contributes to Overall Vehicle Score</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Higher speed = higher forces = more demanding instrumentation requirements. DTS systems must capture data accurately at 35 mph impact severity. Reliability is critical - a single test costs $50-500K, and the published rating affects sales for years.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IIHS Moderate Overlap Frontal</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IIHS | Introduced: 1995</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The problem: Only 25% of real frontal crashes are 'full frontal.' Most are offset - hitting at an angle or with one side of the vehicle. 40% of vehicle width strikes a deformable barrier at 40 mph. Tests structural engagement on ONE side only. Early results shocked the industry - some '5-star' NCAP vehicles performed poorly.</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50th male Hybrid III in driver position</a:t>
            </a:r>
          </a:p>
          <a:p>
            <a:pPr>
              <a:defRPr sz="1400">
                <a:solidFill>
                  <a:srgbClr val="404040"/>
                </a:solidFill>
              </a:defRPr>
            </a:pPr>
            <a:r>
              <a:t>Structural rating (intrusion measurement)</a:t>
            </a:r>
          </a:p>
          <a:p>
            <a:pPr>
              <a:defRPr sz="1400">
                <a:solidFill>
                  <a:srgbClr val="404040"/>
                </a:solidFill>
              </a:defRPr>
            </a:pPr>
            <a:r>
              <a:t>Head/neck injury measures</a:t>
            </a:r>
          </a:p>
          <a:p>
            <a:pPr>
              <a:defRPr sz="1400">
                <a:solidFill>
                  <a:srgbClr val="404040"/>
                </a:solidFill>
              </a:defRPr>
            </a:pPr>
            <a:r>
              <a:t>Chest injury measures (deflection, acceleration)</a:t>
            </a:r>
          </a:p>
          <a:p>
            <a:pPr>
              <a:defRPr sz="1400">
                <a:solidFill>
                  <a:srgbClr val="404040"/>
                </a:solidFill>
              </a:defRPr>
            </a:pPr>
            <a:r>
              <a:t>Hip/leg injury measures</a:t>
            </a:r>
          </a:p>
          <a:p>
            <a:pPr>
              <a:defRPr sz="1400">
                <a:solidFill>
                  <a:srgbClr val="404040"/>
                </a:solidFill>
              </a:defRPr>
            </a:pPr>
            <a:r>
              <a:t>Restraint/kinematics evaluation</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Offset crashes stress structure differently - forces concentrated on one side. DTS instrumentation captures whether the structure held and whether the restraint system kept the occupant in position. Intrusion measurements show if survival space was maintained.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IIHS Small Overlap Frontal</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IIHS | Introduced: 2012</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Only 25% of vehicle width strikes a RIGID barrier at 40 mph. The small overlap bypasses main structural rails - forces go through wheel and suspension into footwell. When introduced, luxury vehicles that passed every other test failed miserably. BMW, Mercedes, Audi - all Marginal or Poor. Forced complete structural redesigns within 3 years.</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50th male Hybrid III in driver position</a:t>
            </a:r>
          </a:p>
          <a:p>
            <a:pPr>
              <a:defRPr sz="1400">
                <a:solidFill>
                  <a:srgbClr val="404040"/>
                </a:solidFill>
              </a:defRPr>
            </a:pPr>
            <a:r>
              <a:t>Structural/safety cage integrity</a:t>
            </a:r>
          </a:p>
          <a:p>
            <a:pPr>
              <a:defRPr sz="1400">
                <a:solidFill>
                  <a:srgbClr val="404040"/>
                </a:solidFill>
              </a:defRPr>
            </a:pPr>
            <a:r>
              <a:t>Footwell intrusion (critical - wheel invasion)</a:t>
            </a:r>
          </a:p>
          <a:p>
            <a:pPr>
              <a:defRPr sz="1400">
                <a:solidFill>
                  <a:srgbClr val="404040"/>
                </a:solidFill>
              </a:defRPr>
            </a:pPr>
            <a:r>
              <a:t>Head trajectory and contact</a:t>
            </a:r>
          </a:p>
          <a:p>
            <a:pPr>
              <a:defRPr sz="1400">
                <a:solidFill>
                  <a:srgbClr val="404040"/>
                </a:solidFill>
              </a:defRPr>
            </a:pPr>
            <a:r>
              <a:t>Dummy kinematics (did occupant stay in position?)</a:t>
            </a:r>
          </a:p>
          <a:p>
            <a:pPr>
              <a:defRPr sz="1400">
                <a:solidFill>
                  <a:srgbClr val="404040"/>
                </a:solidFill>
              </a:defRPr>
            </a:pPr>
            <a:r>
              <a:t>2017: Passenger side added to prevent asymmetric 'gaming'</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The most demanding frontal test. Small overlap creates unique loading - A-pillar rotation, wheel intrusion, occupant sliding toward gap. DTS systems capture head trajectory, torso kinematics, and contact forces. Every channel tells part of the story of whether the structure held and the restraints worked.</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Small Overlap Test (2012): The Shock</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5394960" cy="548640"/>
          </a:xfrm>
          <a:prstGeom prst="rect">
            <a:avLst/>
          </a:prstGeom>
          <a:noFill/>
        </p:spPr>
        <p:txBody>
          <a:bodyPr wrap="none">
            <a:spAutoFit/>
          </a:bodyPr>
          <a:lstStyle/>
          <a:p>
            <a:pPr>
              <a:defRPr sz="2400" b="1">
                <a:solidFill>
                  <a:srgbClr val="0070C0"/>
                </a:solidFill>
              </a:defRPr>
            </a:pPr>
            <a:r>
              <a:t>What Failed</a:t>
            </a:r>
          </a:p>
        </p:txBody>
      </p:sp>
      <p:sp>
        <p:nvSpPr>
          <p:cNvPr id="5" name="TextBox 4"/>
          <p:cNvSpPr txBox="1"/>
          <p:nvPr/>
        </p:nvSpPr>
        <p:spPr>
          <a:xfrm>
            <a:off x="457200" y="1828800"/>
            <a:ext cx="5394960" cy="4114800"/>
          </a:xfrm>
          <a:prstGeom prst="rect">
            <a:avLst/>
          </a:prstGeom>
          <a:noFill/>
        </p:spPr>
        <p:txBody>
          <a:bodyPr wrap="square">
            <a:spAutoFit/>
          </a:bodyPr>
          <a:lstStyle/>
          <a:p>
            <a:pPr>
              <a:spcAft>
                <a:spcPts val="600"/>
              </a:spcAft>
              <a:defRPr sz="1800">
                <a:solidFill>
                  <a:srgbClr val="404040"/>
                </a:solidFill>
              </a:defRPr>
            </a:pPr>
            <a:r>
              <a:t>BMW 3 Series - MARGINAL</a:t>
            </a:r>
          </a:p>
          <a:p>
            <a:pPr>
              <a:spcAft>
                <a:spcPts val="600"/>
              </a:spcAft>
              <a:defRPr sz="1800">
                <a:solidFill>
                  <a:srgbClr val="404040"/>
                </a:solidFill>
              </a:defRPr>
            </a:pPr>
            <a:r>
              <a:t>Mercedes C-Class - MARGINAL</a:t>
            </a:r>
          </a:p>
          <a:p>
            <a:pPr>
              <a:spcAft>
                <a:spcPts val="600"/>
              </a:spcAft>
              <a:defRPr sz="1800">
                <a:solidFill>
                  <a:srgbClr val="404040"/>
                </a:solidFill>
              </a:defRPr>
            </a:pPr>
            <a:r>
              <a:t>Audi A4 - MARGINAL</a:t>
            </a:r>
          </a:p>
          <a:p>
            <a:pPr>
              <a:spcAft>
                <a:spcPts val="600"/>
              </a:spcAft>
              <a:defRPr sz="1800">
                <a:solidFill>
                  <a:srgbClr val="404040"/>
                </a:solidFill>
              </a:defRPr>
            </a:pPr>
            <a:r>
              <a:t>Lexus IS - MARGINAL</a:t>
            </a:r>
          </a:p>
          <a:p>
            <a:pPr>
              <a:spcAft>
                <a:spcPts val="600"/>
              </a:spcAft>
              <a:defRPr sz="1800">
                <a:solidFill>
                  <a:srgbClr val="404040"/>
                </a:solidFill>
              </a:defRPr>
            </a:pPr>
            <a:r>
              <a:t>Lexus ES - MARGINAL</a:t>
            </a:r>
          </a:p>
          <a:p>
            <a:pPr>
              <a:spcAft>
                <a:spcPts val="600"/>
              </a:spcAft>
              <a:defRPr sz="1800">
                <a:solidFill>
                  <a:srgbClr val="404040"/>
                </a:solidFill>
              </a:defRPr>
            </a:pPr>
            <a:r>
              <a:t>Lincoln MKZ - POOR</a:t>
            </a:r>
          </a:p>
          <a:p>
            <a:pPr>
              <a:spcAft>
                <a:spcPts val="600"/>
              </a:spcAft>
              <a:defRPr sz="1800">
                <a:solidFill>
                  <a:srgbClr val="404040"/>
                </a:solidFill>
              </a:defRPr>
            </a:pPr>
            <a:r>
              <a:t>Buick Regal - POOR</a:t>
            </a:r>
          </a:p>
          <a:p>
            <a:pPr>
              <a:spcAft>
                <a:spcPts val="600"/>
              </a:spcAft>
              <a:defRPr sz="1800">
                <a:solidFill>
                  <a:srgbClr val="404040"/>
                </a:solidFill>
              </a:defRPr>
            </a:pPr>
            <a:r>
              <a:t>Volkswagen CC - POOR</a:t>
            </a:r>
          </a:p>
        </p:txBody>
      </p:sp>
      <p:sp>
        <p:nvSpPr>
          <p:cNvPr id="6" name="TextBox 5"/>
          <p:cNvSpPr txBox="1"/>
          <p:nvPr/>
        </p:nvSpPr>
        <p:spPr>
          <a:xfrm>
            <a:off x="6309360" y="1280160"/>
            <a:ext cx="5394960" cy="548640"/>
          </a:xfrm>
          <a:prstGeom prst="rect">
            <a:avLst/>
          </a:prstGeom>
          <a:noFill/>
        </p:spPr>
        <p:txBody>
          <a:bodyPr wrap="none">
            <a:spAutoFit/>
          </a:bodyPr>
          <a:lstStyle/>
          <a:p>
            <a:pPr>
              <a:defRPr sz="2400" b="1">
                <a:solidFill>
                  <a:srgbClr val="0070C0"/>
                </a:solidFill>
              </a:defRPr>
            </a:pPr>
            <a:r>
              <a:t>What It Revealed</a:t>
            </a:r>
          </a:p>
        </p:txBody>
      </p:sp>
      <p:sp>
        <p:nvSpPr>
          <p:cNvPr id="7" name="TextBox 6"/>
          <p:cNvSpPr txBox="1"/>
          <p:nvPr/>
        </p:nvSpPr>
        <p:spPr>
          <a:xfrm>
            <a:off x="6309360" y="1828800"/>
            <a:ext cx="5394960" cy="4114800"/>
          </a:xfrm>
          <a:prstGeom prst="rect">
            <a:avLst/>
          </a:prstGeom>
          <a:noFill/>
        </p:spPr>
        <p:txBody>
          <a:bodyPr wrap="square">
            <a:spAutoFit/>
          </a:bodyPr>
          <a:lstStyle/>
          <a:p>
            <a:pPr>
              <a:spcAft>
                <a:spcPts val="600"/>
              </a:spcAft>
              <a:defRPr sz="1800">
                <a:solidFill>
                  <a:srgbClr val="404040"/>
                </a:solidFill>
              </a:defRPr>
            </a:pPr>
            <a:r>
              <a:t>These were luxury vehicles that earned</a:t>
            </a:r>
          </a:p>
          <a:p>
            <a:pPr>
              <a:spcAft>
                <a:spcPts val="600"/>
              </a:spcAft>
              <a:defRPr sz="1800">
                <a:solidFill>
                  <a:srgbClr val="404040"/>
                </a:solidFill>
              </a:defRPr>
            </a:pPr>
            <a:r>
              <a:t>top marks in every other test.</a:t>
            </a:r>
          </a:p>
          <a:p>
            <a:pPr>
              <a:spcAft>
                <a:spcPts val="600"/>
              </a:spcAft>
              <a:defRPr sz="1800">
                <a:solidFill>
                  <a:srgbClr val="404040"/>
                </a:solidFill>
              </a:defRPr>
            </a:pPr>
          </a:p>
          <a:p>
            <a:pPr>
              <a:spcAft>
                <a:spcPts val="600"/>
              </a:spcAft>
              <a:defRPr sz="1800">
                <a:solidFill>
                  <a:srgbClr val="404040"/>
                </a:solidFill>
              </a:defRPr>
            </a:pPr>
            <a:r>
              <a:t>The small overlap exposed a</a:t>
            </a:r>
          </a:p>
          <a:p>
            <a:pPr>
              <a:spcAft>
                <a:spcPts val="600"/>
              </a:spcAft>
              <a:defRPr sz="1800">
                <a:solidFill>
                  <a:srgbClr val="404040"/>
                </a:solidFill>
              </a:defRPr>
            </a:pPr>
            <a:r>
              <a:t>critical structural blind spot.</a:t>
            </a:r>
          </a:p>
          <a:p>
            <a:pPr>
              <a:spcAft>
                <a:spcPts val="600"/>
              </a:spcAft>
              <a:defRPr sz="1800">
                <a:solidFill>
                  <a:srgbClr val="404040"/>
                </a:solidFill>
              </a:defRPr>
            </a:pPr>
          </a:p>
          <a:p>
            <a:pPr>
              <a:spcAft>
                <a:spcPts val="600"/>
              </a:spcAft>
              <a:defRPr sz="1800">
                <a:solidFill>
                  <a:srgbClr val="404040"/>
                </a:solidFill>
              </a:defRPr>
            </a:pPr>
            <a:r>
              <a:t>Within 5 years, most redesigns</a:t>
            </a:r>
          </a:p>
          <a:p>
            <a:pPr>
              <a:spcAft>
                <a:spcPts val="600"/>
              </a:spcAft>
              <a:defRPr sz="1800">
                <a:solidFill>
                  <a:srgbClr val="404040"/>
                </a:solidFill>
              </a:defRPr>
            </a:pPr>
            <a:r>
              <a:t>earned GOOD ratings.</a:t>
            </a:r>
          </a:p>
          <a:p>
            <a:pPr>
              <a:spcAft>
                <a:spcPts val="600"/>
              </a:spcAft>
              <a:defRPr sz="1800">
                <a:solidFill>
                  <a:srgbClr val="404040"/>
                </a:solidFill>
              </a:defRPr>
            </a:pPr>
          </a:p>
          <a:p>
            <a:pPr>
              <a:spcAft>
                <a:spcPts val="600"/>
              </a:spcAft>
              <a:defRPr sz="1800">
                <a:solidFill>
                  <a:srgbClr val="404040"/>
                </a:solidFill>
              </a:defRPr>
            </a:pPr>
            <a:r>
              <a:t>The test drove real engineering change.</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Side Impact Testing</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The door that wasn't a barrier</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1371600"/>
            <a:ext cx="11277295" cy="2286000"/>
          </a:xfrm>
          <a:prstGeom prst="rect">
            <a:avLst/>
          </a:prstGeom>
          <a:noFill/>
        </p:spPr>
        <p:txBody>
          <a:bodyPr wrap="none">
            <a:spAutoFit/>
          </a:bodyPr>
          <a:lstStyle/>
          <a:p>
            <a:pPr algn="ctr">
              <a:defRPr sz="12000" b="1">
                <a:solidFill>
                  <a:srgbClr val="0070C0"/>
                </a:solidFill>
              </a:defRPr>
            </a:pPr>
            <a:r>
              <a:t>25% / 30%</a:t>
            </a:r>
          </a:p>
        </p:txBody>
      </p:sp>
      <p:sp>
        <p:nvSpPr>
          <p:cNvPr id="3" name="TextBox 2"/>
          <p:cNvSpPr txBox="1"/>
          <p:nvPr/>
        </p:nvSpPr>
        <p:spPr>
          <a:xfrm>
            <a:off x="457200" y="3657600"/>
            <a:ext cx="11277295" cy="914400"/>
          </a:xfrm>
          <a:prstGeom prst="rect">
            <a:avLst/>
          </a:prstGeom>
          <a:noFill/>
        </p:spPr>
        <p:txBody>
          <a:bodyPr wrap="none">
            <a:spAutoFit/>
          </a:bodyPr>
          <a:lstStyle/>
          <a:p>
            <a:pPr algn="ctr">
              <a:defRPr sz="3600">
                <a:solidFill>
                  <a:srgbClr val="003366"/>
                </a:solidFill>
              </a:defRPr>
            </a:pPr>
            <a:r>
              <a:t>Side impacts: 25% of crashes but 30% of fatalities</a:t>
            </a:r>
          </a:p>
        </p:txBody>
      </p:sp>
      <p:sp>
        <p:nvSpPr>
          <p:cNvPr id="4" name="TextBox 3"/>
          <p:cNvSpPr txBox="1"/>
          <p:nvPr/>
        </p:nvSpPr>
        <p:spPr>
          <a:xfrm>
            <a:off x="914400" y="4754880"/>
            <a:ext cx="10362895" cy="1371600"/>
          </a:xfrm>
          <a:prstGeom prst="rect">
            <a:avLst/>
          </a:prstGeom>
          <a:noFill/>
        </p:spPr>
        <p:txBody>
          <a:bodyPr wrap="square">
            <a:spAutoFit/>
          </a:bodyPr>
          <a:lstStyle/>
          <a:p>
            <a:pPr algn="ctr">
              <a:defRPr sz="2000">
                <a:solidFill>
                  <a:srgbClr val="404040"/>
                </a:solidFill>
              </a:defRPr>
            </a:pPr>
            <a:r>
              <a:t>More deadly PER CRASH than frontal because: minimal crush space, no crumple zone, direct loading to occupant's torso and head</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FMVSS 214: Side Impact Protection</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NHTSA | Introduced: 1973 (static) / 1990 (dynamic)</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Originally a static door strength test (1973). Dynamic MDB test added 1990 - moving deformable barrier strikes stationary vehicle at 33.5 mph, 90 degrees. 2007: Pole test added (254mm pole at 20 mph) to drive side curtain airbag adoption for head protection. The pole test specifically targets head injury - tree strikes, utility poles.</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ES-2re dummy (50th male side impact)</a:t>
            </a:r>
          </a:p>
          <a:p>
            <a:pPr>
              <a:defRPr sz="1400">
                <a:solidFill>
                  <a:srgbClr val="404040"/>
                </a:solidFill>
              </a:defRPr>
            </a:pPr>
            <a:r>
              <a:t>Thoracic Trauma Index (TTI)</a:t>
            </a:r>
          </a:p>
          <a:p>
            <a:pPr>
              <a:defRPr sz="1400">
                <a:solidFill>
                  <a:srgbClr val="404040"/>
                </a:solidFill>
              </a:defRPr>
            </a:pPr>
            <a:r>
              <a:t>Pelvis acceleration</a:t>
            </a:r>
          </a:p>
          <a:p>
            <a:pPr>
              <a:defRPr sz="1400">
                <a:solidFill>
                  <a:srgbClr val="404040"/>
                </a:solidFill>
              </a:defRPr>
            </a:pPr>
            <a:r>
              <a:t>Rib deflection (Viscous Criterion)</a:t>
            </a:r>
          </a:p>
          <a:p>
            <a:pPr>
              <a:defRPr sz="1400">
                <a:solidFill>
                  <a:srgbClr val="404040"/>
                </a:solidFill>
              </a:defRPr>
            </a:pPr>
            <a:r>
              <a:t>Head injury (HIC for pole test)</a:t>
            </a:r>
          </a:p>
          <a:p>
            <a:pPr>
              <a:defRPr sz="1400">
                <a:solidFill>
                  <a:srgbClr val="404040"/>
                </a:solidFill>
              </a:defRPr>
            </a:pPr>
            <a:r>
              <a:t>Lower spine acceleration</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Side impact dummies are fundamentally different from frontal dummies - different rib structure, different instrumentation. DTS rib deflection sensors, accelerometers at multiple locations. The pole test head measurements drove universal adoption of side curtain airbags - now standard equipment.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Side Airbag Revolution</a:t>
            </a:r>
          </a:p>
        </p:txBody>
      </p:sp>
      <p:sp>
        <p:nvSpPr>
          <p:cNvPr id="3" name="TextBox 2"/>
          <p:cNvSpPr txBox="1"/>
          <p:nvPr/>
        </p:nvSpPr>
        <p:spPr>
          <a:xfrm>
            <a:off x="457200" y="1188720"/>
            <a:ext cx="1371600" cy="457200"/>
          </a:xfrm>
          <a:prstGeom prst="rect">
            <a:avLst/>
          </a:prstGeom>
          <a:noFill/>
        </p:spPr>
        <p:txBody>
          <a:bodyPr wrap="none">
            <a:spAutoFit/>
          </a:bodyPr>
          <a:lstStyle/>
          <a:p>
            <a:pPr>
              <a:defRPr sz="2000" b="1">
                <a:solidFill>
                  <a:srgbClr val="0070C0"/>
                </a:solidFill>
              </a:defRPr>
            </a:pPr>
            <a:r>
              <a:t>Pre-1995</a:t>
            </a:r>
          </a:p>
        </p:txBody>
      </p:sp>
      <p:sp>
        <p:nvSpPr>
          <p:cNvPr id="4" name="TextBox 3"/>
          <p:cNvSpPr txBox="1"/>
          <p:nvPr/>
        </p:nvSpPr>
        <p:spPr>
          <a:xfrm>
            <a:off x="2011680" y="1188720"/>
            <a:ext cx="9601200" cy="457200"/>
          </a:xfrm>
          <a:prstGeom prst="rect">
            <a:avLst/>
          </a:prstGeom>
          <a:noFill/>
        </p:spPr>
        <p:txBody>
          <a:bodyPr wrap="none">
            <a:spAutoFit/>
          </a:bodyPr>
          <a:lstStyle/>
          <a:p>
            <a:pPr>
              <a:defRPr sz="1800">
                <a:solidFill>
                  <a:srgbClr val="404040"/>
                </a:solidFill>
              </a:defRPr>
            </a:pPr>
            <a:r>
              <a:t>Nothing between your ribs and the door in a side crash</a:t>
            </a:r>
          </a:p>
        </p:txBody>
      </p:sp>
      <p:sp>
        <p:nvSpPr>
          <p:cNvPr id="5" name="TextBox 4"/>
          <p:cNvSpPr txBox="1"/>
          <p:nvPr/>
        </p:nvSpPr>
        <p:spPr>
          <a:xfrm>
            <a:off x="457200" y="1691640"/>
            <a:ext cx="1371600" cy="457200"/>
          </a:xfrm>
          <a:prstGeom prst="rect">
            <a:avLst/>
          </a:prstGeom>
          <a:noFill/>
        </p:spPr>
        <p:txBody>
          <a:bodyPr wrap="none">
            <a:spAutoFit/>
          </a:bodyPr>
          <a:lstStyle/>
          <a:p>
            <a:pPr>
              <a:defRPr sz="2000" b="1">
                <a:solidFill>
                  <a:srgbClr val="0070C0"/>
                </a:solidFill>
              </a:defRPr>
            </a:pPr>
            <a:r>
              <a:t>1995</a:t>
            </a:r>
          </a:p>
        </p:txBody>
      </p:sp>
      <p:sp>
        <p:nvSpPr>
          <p:cNvPr id="6" name="TextBox 5"/>
          <p:cNvSpPr txBox="1"/>
          <p:nvPr/>
        </p:nvSpPr>
        <p:spPr>
          <a:xfrm>
            <a:off x="2011680" y="1691640"/>
            <a:ext cx="9601200" cy="457200"/>
          </a:xfrm>
          <a:prstGeom prst="rect">
            <a:avLst/>
          </a:prstGeom>
          <a:noFill/>
        </p:spPr>
        <p:txBody>
          <a:bodyPr wrap="none">
            <a:spAutoFit/>
          </a:bodyPr>
          <a:lstStyle/>
          <a:p>
            <a:pPr>
              <a:defRPr sz="1800">
                <a:solidFill>
                  <a:srgbClr val="404040"/>
                </a:solidFill>
              </a:defRPr>
            </a:pPr>
            <a:r>
              <a:t>Volvo introduces first side torso airbag</a:t>
            </a:r>
          </a:p>
        </p:txBody>
      </p:sp>
      <p:sp>
        <p:nvSpPr>
          <p:cNvPr id="7" name="TextBox 6"/>
          <p:cNvSpPr txBox="1"/>
          <p:nvPr/>
        </p:nvSpPr>
        <p:spPr>
          <a:xfrm>
            <a:off x="457200" y="2194560"/>
            <a:ext cx="1371600" cy="457200"/>
          </a:xfrm>
          <a:prstGeom prst="rect">
            <a:avLst/>
          </a:prstGeom>
          <a:noFill/>
        </p:spPr>
        <p:txBody>
          <a:bodyPr wrap="none">
            <a:spAutoFit/>
          </a:bodyPr>
          <a:lstStyle/>
          <a:p>
            <a:pPr>
              <a:defRPr sz="2000" b="1">
                <a:solidFill>
                  <a:srgbClr val="0070C0"/>
                </a:solidFill>
              </a:defRPr>
            </a:pPr>
            <a:r>
              <a:t>1998</a:t>
            </a:r>
          </a:p>
        </p:txBody>
      </p:sp>
      <p:sp>
        <p:nvSpPr>
          <p:cNvPr id="8" name="TextBox 7"/>
          <p:cNvSpPr txBox="1"/>
          <p:nvPr/>
        </p:nvSpPr>
        <p:spPr>
          <a:xfrm>
            <a:off x="2011680" y="2194560"/>
            <a:ext cx="9601200" cy="457200"/>
          </a:xfrm>
          <a:prstGeom prst="rect">
            <a:avLst/>
          </a:prstGeom>
          <a:noFill/>
        </p:spPr>
        <p:txBody>
          <a:bodyPr wrap="none">
            <a:spAutoFit/>
          </a:bodyPr>
          <a:lstStyle/>
          <a:p>
            <a:pPr>
              <a:defRPr sz="1800">
                <a:solidFill>
                  <a:srgbClr val="404040"/>
                </a:solidFill>
              </a:defRPr>
            </a:pPr>
            <a:r>
              <a:t>First side curtain airbags (head protection)</a:t>
            </a:r>
          </a:p>
        </p:txBody>
      </p:sp>
      <p:sp>
        <p:nvSpPr>
          <p:cNvPr id="9" name="TextBox 8"/>
          <p:cNvSpPr txBox="1"/>
          <p:nvPr/>
        </p:nvSpPr>
        <p:spPr>
          <a:xfrm>
            <a:off x="457200" y="2697480"/>
            <a:ext cx="1371600" cy="457200"/>
          </a:xfrm>
          <a:prstGeom prst="rect">
            <a:avLst/>
          </a:prstGeom>
          <a:noFill/>
        </p:spPr>
        <p:txBody>
          <a:bodyPr wrap="none">
            <a:spAutoFit/>
          </a:bodyPr>
          <a:lstStyle/>
          <a:p>
            <a:pPr>
              <a:defRPr sz="2000" b="1">
                <a:solidFill>
                  <a:srgbClr val="0070C0"/>
                </a:solidFill>
              </a:defRPr>
            </a:pPr>
            <a:r>
              <a:t>2003</a:t>
            </a:r>
          </a:p>
        </p:txBody>
      </p:sp>
      <p:sp>
        <p:nvSpPr>
          <p:cNvPr id="10" name="TextBox 9"/>
          <p:cNvSpPr txBox="1"/>
          <p:nvPr/>
        </p:nvSpPr>
        <p:spPr>
          <a:xfrm>
            <a:off x="2011680" y="2697480"/>
            <a:ext cx="9601200" cy="457200"/>
          </a:xfrm>
          <a:prstGeom prst="rect">
            <a:avLst/>
          </a:prstGeom>
          <a:noFill/>
        </p:spPr>
        <p:txBody>
          <a:bodyPr wrap="none">
            <a:spAutoFit/>
          </a:bodyPr>
          <a:lstStyle/>
          <a:p>
            <a:pPr>
              <a:defRPr sz="1800">
                <a:solidFill>
                  <a:srgbClr val="404040"/>
                </a:solidFill>
              </a:defRPr>
            </a:pPr>
            <a:r>
              <a:t>IIHS side test launched - accelerates adoption</a:t>
            </a:r>
          </a:p>
        </p:txBody>
      </p:sp>
      <p:sp>
        <p:nvSpPr>
          <p:cNvPr id="11" name="TextBox 10"/>
          <p:cNvSpPr txBox="1"/>
          <p:nvPr/>
        </p:nvSpPr>
        <p:spPr>
          <a:xfrm>
            <a:off x="457200" y="3200400"/>
            <a:ext cx="1371600" cy="457200"/>
          </a:xfrm>
          <a:prstGeom prst="rect">
            <a:avLst/>
          </a:prstGeom>
          <a:noFill/>
        </p:spPr>
        <p:txBody>
          <a:bodyPr wrap="none">
            <a:spAutoFit/>
          </a:bodyPr>
          <a:lstStyle/>
          <a:p>
            <a:pPr>
              <a:defRPr sz="2000" b="1">
                <a:solidFill>
                  <a:srgbClr val="0070C0"/>
                </a:solidFill>
              </a:defRPr>
            </a:pPr>
            <a:r>
              <a:t>2007</a:t>
            </a:r>
          </a:p>
        </p:txBody>
      </p:sp>
      <p:sp>
        <p:nvSpPr>
          <p:cNvPr id="12" name="TextBox 11"/>
          <p:cNvSpPr txBox="1"/>
          <p:nvPr/>
        </p:nvSpPr>
        <p:spPr>
          <a:xfrm>
            <a:off x="2011680" y="3200400"/>
            <a:ext cx="9601200" cy="457200"/>
          </a:xfrm>
          <a:prstGeom prst="rect">
            <a:avLst/>
          </a:prstGeom>
          <a:noFill/>
        </p:spPr>
        <p:txBody>
          <a:bodyPr wrap="none">
            <a:spAutoFit/>
          </a:bodyPr>
          <a:lstStyle/>
          <a:p>
            <a:pPr>
              <a:defRPr sz="1800">
                <a:solidFill>
                  <a:srgbClr val="404040"/>
                </a:solidFill>
              </a:defRPr>
            </a:pPr>
            <a:r>
              <a:t>FMVSS 214 pole test requires head protection</a:t>
            </a:r>
          </a:p>
        </p:txBody>
      </p:sp>
      <p:sp>
        <p:nvSpPr>
          <p:cNvPr id="13" name="TextBox 12"/>
          <p:cNvSpPr txBox="1"/>
          <p:nvPr/>
        </p:nvSpPr>
        <p:spPr>
          <a:xfrm>
            <a:off x="457200" y="3703320"/>
            <a:ext cx="1371600" cy="457200"/>
          </a:xfrm>
          <a:prstGeom prst="rect">
            <a:avLst/>
          </a:prstGeom>
          <a:noFill/>
        </p:spPr>
        <p:txBody>
          <a:bodyPr wrap="none">
            <a:spAutoFit/>
          </a:bodyPr>
          <a:lstStyle/>
          <a:p>
            <a:pPr>
              <a:defRPr sz="2000" b="1">
                <a:solidFill>
                  <a:srgbClr val="0070C0"/>
                </a:solidFill>
              </a:defRPr>
            </a:pPr>
            <a:r>
              <a:t>2010</a:t>
            </a:r>
          </a:p>
        </p:txBody>
      </p:sp>
      <p:sp>
        <p:nvSpPr>
          <p:cNvPr id="14" name="TextBox 13"/>
          <p:cNvSpPr txBox="1"/>
          <p:nvPr/>
        </p:nvSpPr>
        <p:spPr>
          <a:xfrm>
            <a:off x="2011680" y="3703320"/>
            <a:ext cx="9601200" cy="457200"/>
          </a:xfrm>
          <a:prstGeom prst="rect">
            <a:avLst/>
          </a:prstGeom>
          <a:noFill/>
        </p:spPr>
        <p:txBody>
          <a:bodyPr wrap="none">
            <a:spAutoFit/>
          </a:bodyPr>
          <a:lstStyle/>
          <a:p>
            <a:pPr>
              <a:defRPr sz="1800">
                <a:solidFill>
                  <a:srgbClr val="404040"/>
                </a:solidFill>
              </a:defRPr>
            </a:pPr>
            <a:r>
              <a:t>Side curtain airbags standard on most vehicles</a:t>
            </a:r>
          </a:p>
        </p:txBody>
      </p:sp>
      <p:sp>
        <p:nvSpPr>
          <p:cNvPr id="15" name="TextBox 14"/>
          <p:cNvSpPr txBox="1"/>
          <p:nvPr/>
        </p:nvSpPr>
        <p:spPr>
          <a:xfrm>
            <a:off x="457200" y="4206240"/>
            <a:ext cx="1371600" cy="457200"/>
          </a:xfrm>
          <a:prstGeom prst="rect">
            <a:avLst/>
          </a:prstGeom>
          <a:noFill/>
        </p:spPr>
        <p:txBody>
          <a:bodyPr wrap="none">
            <a:spAutoFit/>
          </a:bodyPr>
          <a:lstStyle/>
          <a:p>
            <a:pPr>
              <a:defRPr sz="2000" b="1">
                <a:solidFill>
                  <a:srgbClr val="0070C0"/>
                </a:solidFill>
              </a:defRPr>
            </a:pPr>
            <a:r>
              <a:t>2021</a:t>
            </a:r>
          </a:p>
        </p:txBody>
      </p:sp>
      <p:sp>
        <p:nvSpPr>
          <p:cNvPr id="16" name="TextBox 15"/>
          <p:cNvSpPr txBox="1"/>
          <p:nvPr/>
        </p:nvSpPr>
        <p:spPr>
          <a:xfrm>
            <a:off x="2011680" y="4206240"/>
            <a:ext cx="9601200" cy="457200"/>
          </a:xfrm>
          <a:prstGeom prst="rect">
            <a:avLst/>
          </a:prstGeom>
          <a:noFill/>
        </p:spPr>
        <p:txBody>
          <a:bodyPr wrap="none">
            <a:spAutoFit/>
          </a:bodyPr>
          <a:lstStyle/>
          <a:p>
            <a:pPr>
              <a:defRPr sz="1800">
                <a:solidFill>
                  <a:srgbClr val="404040"/>
                </a:solidFill>
              </a:defRPr>
            </a:pPr>
            <a:r>
              <a:t>IIHS updates side test: heavier, taller, faster barrier</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IIHS Side Impact (Original 2003, Updated 2021)</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IIHS | Introduced: 2003 / 2021</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Original (2003): 31 mph MDB strike using SID-IIs (5th percentile female) dummy - focused on protecting smaller occupants. Updated (2021): 37 mph strike with heavier (4,200 lb vs 3,300 lb), taller barrier simulating modern SUVs and trucks. Many vehicles that earned 'Good' with old test dropped to lower ratings with new test.</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SID-IIs (small female) in front row</a:t>
            </a:r>
          </a:p>
          <a:p>
            <a:pPr>
              <a:defRPr sz="1400">
                <a:solidFill>
                  <a:srgbClr val="404040"/>
                </a:solidFill>
              </a:defRPr>
            </a:pPr>
            <a:r>
              <a:t>Head injury criterion (HIC)</a:t>
            </a:r>
          </a:p>
          <a:p>
            <a:pPr>
              <a:defRPr sz="1400">
                <a:solidFill>
                  <a:srgbClr val="404040"/>
                </a:solidFill>
              </a:defRPr>
            </a:pPr>
            <a:r>
              <a:t>Thorax injury (chest deflection, TTI)</a:t>
            </a:r>
          </a:p>
          <a:p>
            <a:pPr>
              <a:defRPr sz="1400">
                <a:solidFill>
                  <a:srgbClr val="404040"/>
                </a:solidFill>
              </a:defRPr>
            </a:pPr>
            <a:r>
              <a:t>Pelvis injury</a:t>
            </a:r>
          </a:p>
          <a:p>
            <a:pPr>
              <a:defRPr sz="1400">
                <a:solidFill>
                  <a:srgbClr val="404040"/>
                </a:solidFill>
              </a:defRPr>
            </a:pPr>
            <a:r>
              <a:t>Structural intrusion measurement</a:t>
            </a:r>
          </a:p>
          <a:p>
            <a:pPr>
              <a:defRPr sz="1400">
                <a:solidFill>
                  <a:srgbClr val="404040"/>
                </a:solidFill>
              </a:defRPr>
            </a:pPr>
            <a:r>
              <a:t>Updated barrier: Taller profile matches SUV/truck front ends</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The 2021 update reflects fleet changes - SUVs and trucks now dominate. Higher, heavier barrier creates different loading. DTS instrumentation must perform reliably at higher energy levels. The small female dummy choice protects the most vulnerable - not just the 'average' male.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Rollover &amp; Roof Strength</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When the sky falls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1371600"/>
            <a:ext cx="11277295" cy="2286000"/>
          </a:xfrm>
          <a:prstGeom prst="rect">
            <a:avLst/>
          </a:prstGeom>
          <a:noFill/>
        </p:spPr>
        <p:txBody>
          <a:bodyPr wrap="none">
            <a:spAutoFit/>
          </a:bodyPr>
          <a:lstStyle/>
          <a:p>
            <a:pPr algn="ctr">
              <a:defRPr sz="12000" b="1">
                <a:solidFill>
                  <a:srgbClr val="0070C0"/>
                </a:solidFill>
              </a:defRPr>
            </a:pPr>
            <a:r>
              <a:t>3% / 30%</a:t>
            </a:r>
          </a:p>
        </p:txBody>
      </p:sp>
      <p:sp>
        <p:nvSpPr>
          <p:cNvPr id="3" name="TextBox 2"/>
          <p:cNvSpPr txBox="1"/>
          <p:nvPr/>
        </p:nvSpPr>
        <p:spPr>
          <a:xfrm>
            <a:off x="457200" y="3657600"/>
            <a:ext cx="11277295" cy="914400"/>
          </a:xfrm>
          <a:prstGeom prst="rect">
            <a:avLst/>
          </a:prstGeom>
          <a:noFill/>
        </p:spPr>
        <p:txBody>
          <a:bodyPr wrap="none">
            <a:spAutoFit/>
          </a:bodyPr>
          <a:lstStyle/>
          <a:p>
            <a:pPr algn="ctr">
              <a:defRPr sz="3600">
                <a:solidFill>
                  <a:srgbClr val="003366"/>
                </a:solidFill>
              </a:defRPr>
            </a:pPr>
            <a:r>
              <a:t>Rollovers: 3% of crashes but 30% of fatalities</a:t>
            </a:r>
          </a:p>
        </p:txBody>
      </p:sp>
      <p:sp>
        <p:nvSpPr>
          <p:cNvPr id="4" name="TextBox 3"/>
          <p:cNvSpPr txBox="1"/>
          <p:nvPr/>
        </p:nvSpPr>
        <p:spPr>
          <a:xfrm>
            <a:off x="914400" y="4754880"/>
            <a:ext cx="10362895" cy="1371600"/>
          </a:xfrm>
          <a:prstGeom prst="rect">
            <a:avLst/>
          </a:prstGeom>
          <a:noFill/>
        </p:spPr>
        <p:txBody>
          <a:bodyPr wrap="square">
            <a:spAutoFit/>
          </a:bodyPr>
          <a:lstStyle/>
          <a:p>
            <a:pPr algn="ctr">
              <a:defRPr sz="2000">
                <a:solidFill>
                  <a:srgbClr val="404040"/>
                </a:solidFill>
              </a:defRPr>
            </a:pPr>
            <a:r>
              <a:t>Ejection in rollover is 77% fatal. SUVs had higher rollover rates due to high center of gravity. The mechanism is different - multiple impacts, occupant not restrained against a surface.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FMVSS 216: Roof Crush Resistance</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NHTSA | Introduced: 1973 / 2009 upgrade</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Static test: metal plate pressed onto roof at windshield/roof junction at 5-degree angle. Original (1973): roof must withstand 1.5x vehicle weight. This standard was unchanged for 36 YEARS despite advocacy for stronger roofs. Upgraded (2009): doubled to 3x vehicle weight, both sides tested. IIHS pushed further: 4x required for 'Good' rating.</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Force vs. displacement measurement</a:t>
            </a:r>
          </a:p>
          <a:p>
            <a:pPr>
              <a:defRPr sz="1400">
                <a:solidFill>
                  <a:srgbClr val="404040"/>
                </a:solidFill>
              </a:defRPr>
            </a:pPr>
            <a:r>
              <a:t>Peak force before 127mm (5 inches) of crush</a:t>
            </a:r>
          </a:p>
          <a:p>
            <a:pPr>
              <a:defRPr sz="1400">
                <a:solidFill>
                  <a:srgbClr val="404040"/>
                </a:solidFill>
              </a:defRPr>
            </a:pPr>
            <a:r>
              <a:t>Both left and right sides tested (post-2009)</a:t>
            </a:r>
          </a:p>
          <a:p>
            <a:pPr>
              <a:defRPr sz="1400">
                <a:solidFill>
                  <a:srgbClr val="404040"/>
                </a:solidFill>
              </a:defRPr>
            </a:pPr>
            <a:r>
              <a:t>DTS load cells measure applied force</a:t>
            </a:r>
          </a:p>
          <a:p>
            <a:pPr>
              <a:defRPr sz="1400">
                <a:solidFill>
                  <a:srgbClr val="404040"/>
                </a:solidFill>
              </a:defRPr>
            </a:pPr>
            <a:r>
              <a:t>Displacement sensors track crush</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Unlike crash tests, roof strength is a static test - controlled force application. DTS load cells and displacement sensors capture the force-deflection curve. The test determines if occupants have survival space if the vehicle rolls. Many modern vehicles exceed 5-6x ratios.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Electronic Stability Control: Preventing the Rollover</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Roof strength protects IN rollovers</a:t>
            </a:r>
          </a:p>
          <a:p>
            <a:pPr>
              <a:spcAft>
                <a:spcPts val="1000"/>
              </a:spcAft>
              <a:defRPr sz="2400">
                <a:solidFill>
                  <a:srgbClr val="404040"/>
                </a:solidFill>
              </a:defRPr>
            </a:pPr>
            <a:r>
              <a:t>ESC PREVENTS rollovers from happening</a:t>
            </a:r>
          </a:p>
          <a:p>
            <a:pPr>
              <a:spcAft>
                <a:spcPts val="1000"/>
              </a:spcAft>
              <a:defRPr sz="2400">
                <a:solidFill>
                  <a:srgbClr val="404040"/>
                </a:solidFill>
              </a:defRPr>
            </a:pPr>
            <a:r>
              <a:t>How it works:</a:t>
            </a:r>
          </a:p>
          <a:p>
            <a:pPr lvl="1">
              <a:spcAft>
                <a:spcPts val="1000"/>
              </a:spcAft>
              <a:defRPr sz="2000">
                <a:solidFill>
                  <a:srgbClr val="404040"/>
                </a:solidFill>
              </a:defRPr>
            </a:pPr>
            <a:r>
              <a:t>    Sensors detect loss of control (compares steering input to actual direction)</a:t>
            </a:r>
          </a:p>
          <a:p>
            <a:pPr lvl="1">
              <a:spcAft>
                <a:spcPts val="1000"/>
              </a:spcAft>
              <a:defRPr sz="2000">
                <a:solidFill>
                  <a:srgbClr val="404040"/>
                </a:solidFill>
              </a:defRPr>
            </a:pPr>
            <a:r>
              <a:t>    System applies individual brakes to correct</a:t>
            </a:r>
          </a:p>
          <a:p>
            <a:pPr lvl="1">
              <a:spcAft>
                <a:spcPts val="1000"/>
              </a:spcAft>
              <a:defRPr sz="2000">
                <a:solidFill>
                  <a:srgbClr val="404040"/>
                </a:solidFill>
              </a:defRPr>
            </a:pPr>
            <a:r>
              <a:t>    Acts in milliseconds - faster than human reaction</a:t>
            </a:r>
          </a:p>
          <a:p>
            <a:pPr>
              <a:spcAft>
                <a:spcPts val="1000"/>
              </a:spcAft>
              <a:defRPr sz="2400">
                <a:solidFill>
                  <a:srgbClr val="404040"/>
                </a:solidFill>
              </a:defRPr>
            </a:pPr>
            <a:r>
              <a:t>FMVSS 126: ESC required on all vehicles by 2012</a:t>
            </a:r>
          </a:p>
          <a:p>
            <a:pPr>
              <a:spcAft>
                <a:spcPts val="1000"/>
              </a:spcAft>
              <a:defRPr sz="2400">
                <a:solidFill>
                  <a:srgbClr val="404040"/>
                </a:solidFill>
              </a:defRPr>
            </a:pPr>
            <a:r>
              <a:t>Effectiveness: 75% reduction in fatal single-vehicle rollovers</a:t>
            </a:r>
          </a:p>
          <a:p>
            <a:pPr>
              <a:spcAft>
                <a:spcPts val="1000"/>
              </a:spcAft>
              <a:defRPr sz="2400">
                <a:solidFill>
                  <a:srgbClr val="404040"/>
                </a:solidFill>
              </a:defRPr>
            </a:pPr>
            <a:r>
              <a:t>Combined with side curtain airbags (prevent ejection):</a:t>
            </a:r>
          </a:p>
          <a:p>
            <a:pPr lvl="1">
              <a:spcAft>
                <a:spcPts val="1000"/>
              </a:spcAft>
              <a:defRPr sz="2000">
                <a:solidFill>
                  <a:srgbClr val="404040"/>
                </a:solidFill>
              </a:defRPr>
            </a:pPr>
            <a:r>
              <a:t>    Rollover fatalities dropped dramatically</a:t>
            </a:r>
          </a:p>
          <a:p>
            <a:pPr>
              <a:spcAft>
                <a:spcPts val="1000"/>
              </a:spcAft>
              <a:defRPr sz="2400">
                <a:solidFill>
                  <a:srgbClr val="404040"/>
                </a:solidFill>
              </a:defRPr>
            </a:pPr>
            <a:r>
              <a:t>This is active safety + passive safety working together</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You prevent the rollover with ESC. If one happens anyway, the strong roof and curtain airbags protect you.</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Rear Impact &amp; Whiplash</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The hidden epidemic</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IIHS Head Restraint / Whiplash Test</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IIHS | Introduced: 1995 (geometry) / 2004 (dynamic)</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Over 1 MILLION whiplash injuries per year in US. Most occur in low-speed rear impacts. Early head restraints were set too low and too far back - didn't engage head before neck stretched. Swedish research led to 'active' head restraints that move up/forward during crash. Dynamic test (2004) uses BioRID II dummy with highly articulated spine.</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BioRID II dummy - 24 articulated vertebrae</a:t>
            </a:r>
          </a:p>
          <a:p>
            <a:pPr>
              <a:defRPr sz="1400">
                <a:solidFill>
                  <a:srgbClr val="404040"/>
                </a:solidFill>
              </a:defRPr>
            </a:pPr>
            <a:r>
              <a:t>Neck injury criteria (NIC)</a:t>
            </a:r>
          </a:p>
          <a:p>
            <a:pPr>
              <a:defRPr sz="1400">
                <a:solidFill>
                  <a:srgbClr val="404040"/>
                </a:solidFill>
              </a:defRPr>
            </a:pPr>
            <a:r>
              <a:t>Neck forces and moments</a:t>
            </a:r>
          </a:p>
          <a:p>
            <a:pPr>
              <a:defRPr sz="1400">
                <a:solidFill>
                  <a:srgbClr val="404040"/>
                </a:solidFill>
              </a:defRPr>
            </a:pPr>
            <a:r>
              <a:t>Relative head-to-torso movement</a:t>
            </a:r>
          </a:p>
          <a:p>
            <a:pPr>
              <a:defRPr sz="1400">
                <a:solidFill>
                  <a:srgbClr val="404040"/>
                </a:solidFill>
              </a:defRPr>
            </a:pPr>
            <a:r>
              <a:t>Seat strength (must not collapse backward)</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Whiplash isn't fatal but has enormous economic impact - medical costs, lost work, chronic pain. BioRID II spine instrumentation captures the neck dynamics that cause injury. DTS sensors along the articulated spine measure relative motion. Active head restraints now standard because of this test.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Fuel System Integrity</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The Ford Pinto scandal</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FMVSS 301: When Cost-Benefit Analysis Failed</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Post-crash fires were killing people in survivable crashes</a:t>
            </a:r>
          </a:p>
          <a:p>
            <a:pPr>
              <a:spcAft>
                <a:spcPts val="1000"/>
              </a:spcAft>
              <a:defRPr sz="2400">
                <a:solidFill>
                  <a:srgbClr val="404040"/>
                </a:solidFill>
              </a:defRPr>
            </a:pPr>
            <a:r>
              <a:t>Ford Pinto (1971-1980): Rear fuel tank 6 inches from bumper</a:t>
            </a:r>
          </a:p>
          <a:p>
            <a:pPr lvl="1">
              <a:spcAft>
                <a:spcPts val="1000"/>
              </a:spcAft>
              <a:defRPr sz="2000">
                <a:solidFill>
                  <a:srgbClr val="404040"/>
                </a:solidFill>
              </a:defRPr>
            </a:pPr>
            <a:r>
              <a:t>    Could rupture in rear impacts</a:t>
            </a:r>
          </a:p>
          <a:p>
            <a:pPr lvl="1">
              <a:spcAft>
                <a:spcPts val="1000"/>
              </a:spcAft>
              <a:defRPr sz="2000">
                <a:solidFill>
                  <a:srgbClr val="404040"/>
                </a:solidFill>
              </a:defRPr>
            </a:pPr>
            <a:r>
              <a:t>    Bolts on differential could puncture tank</a:t>
            </a:r>
          </a:p>
          <a:p>
            <a:pPr>
              <a:spcAft>
                <a:spcPts val="1000"/>
              </a:spcAft>
              <a:defRPr sz="2400">
                <a:solidFill>
                  <a:srgbClr val="404040"/>
                </a:solidFill>
              </a:defRPr>
            </a:pPr>
            <a:r>
              <a:t>The infamous internal memo (1973):</a:t>
            </a:r>
          </a:p>
          <a:p>
            <a:pPr lvl="1">
              <a:spcAft>
                <a:spcPts val="1000"/>
              </a:spcAft>
              <a:defRPr sz="2000">
                <a:solidFill>
                  <a:srgbClr val="404040"/>
                </a:solidFill>
              </a:defRPr>
            </a:pPr>
            <a:r>
              <a:t>    Fix cost: $11/car x 12.5 million vehicles = $137 million</a:t>
            </a:r>
          </a:p>
          <a:p>
            <a:pPr lvl="1">
              <a:spcAft>
                <a:spcPts val="1000"/>
              </a:spcAft>
              <a:defRPr sz="2000">
                <a:solidFill>
                  <a:srgbClr val="404040"/>
                </a:solidFill>
              </a:defRPr>
            </a:pPr>
            <a:r>
              <a:t>    'Acceptable' deaths: 180 x $200,000 = $36 million</a:t>
            </a:r>
          </a:p>
          <a:p>
            <a:pPr lvl="1">
              <a:spcAft>
                <a:spcPts val="1000"/>
              </a:spcAft>
              <a:defRPr sz="2000">
                <a:solidFill>
                  <a:srgbClr val="404040"/>
                </a:solidFill>
              </a:defRPr>
            </a:pPr>
            <a:r>
              <a:t>    FORD CHOSE NOT TO FIX THE DESIGN</a:t>
            </a:r>
          </a:p>
          <a:p>
            <a:pPr>
              <a:spcAft>
                <a:spcPts val="1000"/>
              </a:spcAft>
              <a:defRPr sz="2400">
                <a:solidFill>
                  <a:srgbClr val="404040"/>
                </a:solidFill>
              </a:defRPr>
            </a:pPr>
            <a:r>
              <a:t>The reckoning:</a:t>
            </a:r>
          </a:p>
          <a:p>
            <a:pPr lvl="1">
              <a:spcAft>
                <a:spcPts val="1000"/>
              </a:spcAft>
              <a:defRPr sz="2000">
                <a:solidFill>
                  <a:srgbClr val="404040"/>
                </a:solidFill>
              </a:defRPr>
            </a:pPr>
            <a:r>
              <a:t>    1977: Mother Jones 'Pinto Madness' expose</a:t>
            </a:r>
          </a:p>
          <a:p>
            <a:pPr lvl="1">
              <a:spcAft>
                <a:spcPts val="1000"/>
              </a:spcAft>
              <a:defRPr sz="2000">
                <a:solidFill>
                  <a:srgbClr val="404040"/>
                </a:solidFill>
              </a:defRPr>
            </a:pPr>
            <a:r>
              <a:t>    1978: Recall of 1.5 million Pintos</a:t>
            </a:r>
          </a:p>
          <a:p>
            <a:pPr lvl="1">
              <a:spcAft>
                <a:spcPts val="1000"/>
              </a:spcAft>
              <a:defRPr sz="2000">
                <a:solidFill>
                  <a:srgbClr val="404040"/>
                </a:solidFill>
              </a:defRPr>
            </a:pPr>
            <a:r>
              <a:t>    1978: First criminal prosecution of an automaker</a:t>
            </a:r>
          </a:p>
          <a:p>
            <a:pPr>
              <a:spcAft>
                <a:spcPts val="1000"/>
              </a:spcAft>
              <a:defRPr sz="2400">
                <a:solidFill>
                  <a:srgbClr val="404040"/>
                </a:solidFill>
              </a:defRPr>
            </a:pPr>
            <a:r>
              <a:t>FMVSS 301 strengthened in direct response</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Estimated 27-180 deaths from this single design decision</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FMVSS 301: Fuel System Integrity</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NHTSA | Introduced: 1968 / 1977 upgrade</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Tests fuel system in multiple crash modes: rear impact (30 mph MDB), frontal impact (30 mph barrier), side impact (20 mph MDB), and rollover (90 and 180 degree). Measures fuel leakage during and after crash. The Pinto scandal drove significant tightening of leakage limits and test severity in 1977.</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Fuel leakage measurement during impact</a:t>
            </a:r>
          </a:p>
          <a:p>
            <a:pPr>
              <a:defRPr sz="1400">
                <a:solidFill>
                  <a:srgbClr val="404040"/>
                </a:solidFill>
              </a:defRPr>
            </a:pPr>
            <a:r>
              <a:t>Fuel leakage measurement post-crash (30 min)</a:t>
            </a:r>
          </a:p>
          <a:p>
            <a:pPr>
              <a:defRPr sz="1400">
                <a:solidFill>
                  <a:srgbClr val="404040"/>
                </a:solidFill>
              </a:defRPr>
            </a:pPr>
            <a:r>
              <a:t>Tank attachment integrity</a:t>
            </a:r>
          </a:p>
          <a:p>
            <a:pPr>
              <a:defRPr sz="1400">
                <a:solidFill>
                  <a:srgbClr val="404040"/>
                </a:solidFill>
              </a:defRPr>
            </a:pPr>
            <a:r>
              <a:t>Fuel line integrity</a:t>
            </a:r>
          </a:p>
          <a:p>
            <a:pPr>
              <a:defRPr sz="1400">
                <a:solidFill>
                  <a:srgbClr val="404040"/>
                </a:solidFill>
              </a:defRPr>
            </a:pPr>
            <a:r>
              <a:t>Static rollover test</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Not a dummy instrumentation test - fuel leakage measurement. But crash severity must be verified. DTS accelerometers on vehicle structure confirm impact severity. This test ensures survivable crashes don't become fatal due to fire.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Active Safety</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From surviving crashes to preventing them</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Philosophy Shift</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5394960" cy="548640"/>
          </a:xfrm>
          <a:prstGeom prst="rect">
            <a:avLst/>
          </a:prstGeom>
          <a:noFill/>
        </p:spPr>
        <p:txBody>
          <a:bodyPr wrap="none">
            <a:spAutoFit/>
          </a:bodyPr>
          <a:lstStyle/>
          <a:p>
            <a:pPr>
              <a:defRPr sz="2400" b="1">
                <a:solidFill>
                  <a:srgbClr val="0070C0"/>
                </a:solidFill>
              </a:defRPr>
            </a:pPr>
            <a:r>
              <a:t>Passive Safety (1968-2000s)</a:t>
            </a:r>
          </a:p>
        </p:txBody>
      </p:sp>
      <p:sp>
        <p:nvSpPr>
          <p:cNvPr id="5" name="TextBox 4"/>
          <p:cNvSpPr txBox="1"/>
          <p:nvPr/>
        </p:nvSpPr>
        <p:spPr>
          <a:xfrm>
            <a:off x="457200" y="1828800"/>
            <a:ext cx="5394960" cy="4114800"/>
          </a:xfrm>
          <a:prstGeom prst="rect">
            <a:avLst/>
          </a:prstGeom>
          <a:noFill/>
        </p:spPr>
        <p:txBody>
          <a:bodyPr wrap="square">
            <a:spAutoFit/>
          </a:bodyPr>
          <a:lstStyle/>
          <a:p>
            <a:pPr>
              <a:spcAft>
                <a:spcPts val="600"/>
              </a:spcAft>
              <a:defRPr sz="1800">
                <a:solidFill>
                  <a:srgbClr val="404040"/>
                </a:solidFill>
              </a:defRPr>
            </a:pPr>
            <a:r>
              <a:t>Assume crash WILL happen</a:t>
            </a:r>
          </a:p>
          <a:p>
            <a:pPr>
              <a:spcAft>
                <a:spcPts val="600"/>
              </a:spcAft>
              <a:defRPr sz="1800">
                <a:solidFill>
                  <a:srgbClr val="404040"/>
                </a:solidFill>
              </a:defRPr>
            </a:pPr>
            <a:r>
              <a:t>Focus on protection DURING crash</a:t>
            </a:r>
          </a:p>
          <a:p>
            <a:pPr>
              <a:spcAft>
                <a:spcPts val="600"/>
              </a:spcAft>
              <a:defRPr sz="1800">
                <a:solidFill>
                  <a:srgbClr val="404040"/>
                </a:solidFill>
              </a:defRPr>
            </a:pPr>
            <a:r>
              <a:t>  - Seatbelts</a:t>
            </a:r>
          </a:p>
          <a:p>
            <a:pPr>
              <a:spcAft>
                <a:spcPts val="600"/>
              </a:spcAft>
              <a:defRPr sz="1800">
                <a:solidFill>
                  <a:srgbClr val="404040"/>
                </a:solidFill>
              </a:defRPr>
            </a:pPr>
            <a:r>
              <a:t>  - Airbags</a:t>
            </a:r>
          </a:p>
          <a:p>
            <a:pPr>
              <a:spcAft>
                <a:spcPts val="600"/>
              </a:spcAft>
              <a:defRPr sz="1800">
                <a:solidFill>
                  <a:srgbClr val="404040"/>
                </a:solidFill>
              </a:defRPr>
            </a:pPr>
            <a:r>
              <a:t>  - Structure</a:t>
            </a:r>
          </a:p>
          <a:p>
            <a:pPr>
              <a:spcAft>
                <a:spcPts val="600"/>
              </a:spcAft>
              <a:defRPr sz="1800">
                <a:solidFill>
                  <a:srgbClr val="404040"/>
                </a:solidFill>
              </a:defRPr>
            </a:pPr>
          </a:p>
          <a:p>
            <a:pPr>
              <a:spcAft>
                <a:spcPts val="600"/>
              </a:spcAft>
              <a:defRPr sz="1800">
                <a:solidFill>
                  <a:srgbClr val="404040"/>
                </a:solidFill>
              </a:defRPr>
            </a:pPr>
            <a:r>
              <a:t>After 50 years, we've gotten very good</a:t>
            </a:r>
          </a:p>
          <a:p>
            <a:pPr>
              <a:spcAft>
                <a:spcPts val="600"/>
              </a:spcAft>
              <a:defRPr sz="1800">
                <a:solidFill>
                  <a:srgbClr val="404040"/>
                </a:solidFill>
              </a:defRPr>
            </a:pPr>
            <a:r>
              <a:t>at protecting people in crashes.</a:t>
            </a:r>
          </a:p>
          <a:p>
            <a:pPr>
              <a:spcAft>
                <a:spcPts val="600"/>
              </a:spcAft>
              <a:defRPr sz="1800">
                <a:solidFill>
                  <a:srgbClr val="404040"/>
                </a:solidFill>
              </a:defRPr>
            </a:pPr>
          </a:p>
          <a:p>
            <a:pPr>
              <a:spcAft>
                <a:spcPts val="600"/>
              </a:spcAft>
              <a:defRPr sz="1800">
                <a:solidFill>
                  <a:srgbClr val="404040"/>
                </a:solidFill>
              </a:defRPr>
            </a:pPr>
            <a:r>
              <a:t>But 94% of crashes involve human error...</a:t>
            </a:r>
          </a:p>
        </p:txBody>
      </p:sp>
      <p:sp>
        <p:nvSpPr>
          <p:cNvPr id="6" name="TextBox 5"/>
          <p:cNvSpPr txBox="1"/>
          <p:nvPr/>
        </p:nvSpPr>
        <p:spPr>
          <a:xfrm>
            <a:off x="6309360" y="1280160"/>
            <a:ext cx="5394960" cy="548640"/>
          </a:xfrm>
          <a:prstGeom prst="rect">
            <a:avLst/>
          </a:prstGeom>
          <a:noFill/>
        </p:spPr>
        <p:txBody>
          <a:bodyPr wrap="none">
            <a:spAutoFit/>
          </a:bodyPr>
          <a:lstStyle/>
          <a:p>
            <a:pPr>
              <a:defRPr sz="2400" b="1">
                <a:solidFill>
                  <a:srgbClr val="0070C0"/>
                </a:solidFill>
              </a:defRPr>
            </a:pPr>
            <a:r>
              <a:t>Active Safety (2000s-present)</a:t>
            </a:r>
          </a:p>
        </p:txBody>
      </p:sp>
      <p:sp>
        <p:nvSpPr>
          <p:cNvPr id="7" name="TextBox 6"/>
          <p:cNvSpPr txBox="1"/>
          <p:nvPr/>
        </p:nvSpPr>
        <p:spPr>
          <a:xfrm>
            <a:off x="6309360" y="1828800"/>
            <a:ext cx="5394960" cy="4114800"/>
          </a:xfrm>
          <a:prstGeom prst="rect">
            <a:avLst/>
          </a:prstGeom>
          <a:noFill/>
        </p:spPr>
        <p:txBody>
          <a:bodyPr wrap="square">
            <a:spAutoFit/>
          </a:bodyPr>
          <a:lstStyle/>
          <a:p>
            <a:pPr>
              <a:spcAft>
                <a:spcPts val="600"/>
              </a:spcAft>
              <a:defRPr sz="1800">
                <a:solidFill>
                  <a:srgbClr val="404040"/>
                </a:solidFill>
              </a:defRPr>
            </a:pPr>
            <a:r>
              <a:t>Try to PREVENT the crash</a:t>
            </a:r>
          </a:p>
          <a:p>
            <a:pPr>
              <a:spcAft>
                <a:spcPts val="600"/>
              </a:spcAft>
              <a:defRPr sz="1800">
                <a:solidFill>
                  <a:srgbClr val="404040"/>
                </a:solidFill>
              </a:defRPr>
            </a:pPr>
            <a:r>
              <a:t>Warn driver, assist, brake automatically</a:t>
            </a:r>
          </a:p>
          <a:p>
            <a:pPr>
              <a:spcAft>
                <a:spcPts val="600"/>
              </a:spcAft>
              <a:defRPr sz="1800">
                <a:solidFill>
                  <a:srgbClr val="404040"/>
                </a:solidFill>
              </a:defRPr>
            </a:pPr>
            <a:r>
              <a:t>  - AEB (Autonomous Emergency Braking)</a:t>
            </a:r>
          </a:p>
          <a:p>
            <a:pPr>
              <a:spcAft>
                <a:spcPts val="600"/>
              </a:spcAft>
              <a:defRPr sz="1800">
                <a:solidFill>
                  <a:srgbClr val="404040"/>
                </a:solidFill>
              </a:defRPr>
            </a:pPr>
            <a:r>
              <a:t>  - ESC (Electronic Stability Control)</a:t>
            </a:r>
          </a:p>
          <a:p>
            <a:pPr>
              <a:spcAft>
                <a:spcPts val="600"/>
              </a:spcAft>
              <a:defRPr sz="1800">
                <a:solidFill>
                  <a:srgbClr val="404040"/>
                </a:solidFill>
              </a:defRPr>
            </a:pPr>
            <a:r>
              <a:t>  - Lane Keeping Assist</a:t>
            </a:r>
          </a:p>
          <a:p>
            <a:pPr>
              <a:spcAft>
                <a:spcPts val="600"/>
              </a:spcAft>
              <a:defRPr sz="1800">
                <a:solidFill>
                  <a:srgbClr val="404040"/>
                </a:solidFill>
              </a:defRPr>
            </a:pPr>
            <a:r>
              <a:t>  - Blind Spot Monitoring</a:t>
            </a:r>
          </a:p>
          <a:p>
            <a:pPr>
              <a:spcAft>
                <a:spcPts val="600"/>
              </a:spcAft>
              <a:defRPr sz="1800">
                <a:solidFill>
                  <a:srgbClr val="404040"/>
                </a:solidFill>
              </a:defRPr>
            </a:pPr>
          </a:p>
          <a:p>
            <a:pPr>
              <a:spcAft>
                <a:spcPts val="600"/>
              </a:spcAft>
              <a:defRPr sz="1800">
                <a:solidFill>
                  <a:srgbClr val="404040"/>
                </a:solidFill>
              </a:defRPr>
            </a:pPr>
            <a:r>
              <a:t>If crash unavoidable, passive kicks in.</a:t>
            </a:r>
          </a:p>
          <a:p>
            <a:pPr>
              <a:spcAft>
                <a:spcPts val="600"/>
              </a:spcAft>
              <a:defRPr sz="1800">
                <a:solidFill>
                  <a:srgbClr val="404040"/>
                </a:solidFill>
              </a:defRPr>
            </a:pPr>
          </a:p>
          <a:p>
            <a:pPr>
              <a:spcAft>
                <a:spcPts val="600"/>
              </a:spcAft>
              <a:defRPr sz="1800">
                <a:solidFill>
                  <a:srgbClr val="404040"/>
                </a:solidFill>
              </a:defRPr>
            </a:pPr>
            <a:r>
              <a:t>Active + Passive = Maximum protection</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IIHS Front Crash Prevention (AEB)</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IIHS | Introduced: 2013</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Tests Autonomous Emergency Braking effectiveness. Vehicle approaches stationary foam target at 12 mph and 25 mph. Measures: Does it warn? Does it brake automatically? How much speed reduction? Ratings: Superior / Advanced / Basic. In 2016, 20 automakers voluntarily committed to make AEB standard by 2022 - the fastest safety technology adoption in history.</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Vehicle approach speed</a:t>
            </a:r>
          </a:p>
          <a:p>
            <a:pPr>
              <a:defRPr sz="1400">
                <a:solidFill>
                  <a:srgbClr val="404040"/>
                </a:solidFill>
              </a:defRPr>
            </a:pPr>
            <a:r>
              <a:t>Warning timing</a:t>
            </a:r>
          </a:p>
          <a:p>
            <a:pPr>
              <a:defRPr sz="1400">
                <a:solidFill>
                  <a:srgbClr val="404040"/>
                </a:solidFill>
              </a:defRPr>
            </a:pPr>
            <a:r>
              <a:t>Brake application timing</a:t>
            </a:r>
          </a:p>
          <a:p>
            <a:pPr>
              <a:defRPr sz="1400">
                <a:solidFill>
                  <a:srgbClr val="404040"/>
                </a:solidFill>
              </a:defRPr>
            </a:pPr>
            <a:r>
              <a:t>Speed at impact (or full stop)</a:t>
            </a:r>
          </a:p>
          <a:p>
            <a:pPr>
              <a:defRPr sz="1400">
                <a:solidFill>
                  <a:srgbClr val="404040"/>
                </a:solidFill>
              </a:defRPr>
            </a:pPr>
            <a:r>
              <a:t>Target must be stationary foam vehicle</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Not traditional crash test instrumentation, but a growing market. DTS expanding into vehicle dynamics measurement. AEB reduces rear-end crashes by 50%+. The future of safety testing includes evaluating systems that PREVENT crashes.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Pedestrian Crisis: When Occupant Safety Isn't Enough</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While occupant deaths have FALLEN, pedestrian deaths are RISING:</a:t>
            </a:r>
          </a:p>
          <a:p>
            <a:pPr lvl="1">
              <a:spcAft>
                <a:spcPts val="1000"/>
              </a:spcAft>
              <a:defRPr sz="2000">
                <a:solidFill>
                  <a:srgbClr val="404040"/>
                </a:solidFill>
              </a:defRPr>
            </a:pPr>
            <a:r>
              <a:t>    2009: 4,109 pedestrian deaths</a:t>
            </a:r>
          </a:p>
          <a:p>
            <a:pPr lvl="1">
              <a:spcAft>
                <a:spcPts val="1000"/>
              </a:spcAft>
              <a:defRPr sz="2000">
                <a:solidFill>
                  <a:srgbClr val="404040"/>
                </a:solidFill>
              </a:defRPr>
            </a:pPr>
            <a:r>
              <a:t>    2019: 6,205 pedestrian deaths</a:t>
            </a:r>
          </a:p>
          <a:p>
            <a:pPr lvl="1">
              <a:spcAft>
                <a:spcPts val="1000"/>
              </a:spcAft>
              <a:defRPr sz="2000">
                <a:solidFill>
                  <a:srgbClr val="404040"/>
                </a:solidFill>
              </a:defRPr>
            </a:pPr>
            <a:r>
              <a:t>    2022: 7,500+ pedestrian deaths (18% of all traffic deaths)</a:t>
            </a:r>
          </a:p>
          <a:p>
            <a:pPr>
              <a:spcAft>
                <a:spcPts val="1000"/>
              </a:spcAft>
              <a:defRPr sz="2400">
                <a:solidFill>
                  <a:srgbClr val="404040"/>
                </a:solidFill>
              </a:defRPr>
            </a:pPr>
            <a:r>
              <a:t>Why?</a:t>
            </a:r>
          </a:p>
          <a:p>
            <a:pPr lvl="1">
              <a:spcAft>
                <a:spcPts val="1000"/>
              </a:spcAft>
              <a:defRPr sz="2000">
                <a:solidFill>
                  <a:srgbClr val="404040"/>
                </a:solidFill>
              </a:defRPr>
            </a:pPr>
            <a:r>
              <a:t>    Larger vehicles (SUVs, trucks) dominate sales</a:t>
            </a:r>
          </a:p>
          <a:p>
            <a:pPr lvl="1">
              <a:spcAft>
                <a:spcPts val="1000"/>
              </a:spcAft>
              <a:defRPr sz="2000">
                <a:solidFill>
                  <a:srgbClr val="404040"/>
                </a:solidFill>
              </a:defRPr>
            </a:pPr>
            <a:r>
              <a:t>    Higher front ends hit torso/head instead of legs</a:t>
            </a:r>
          </a:p>
          <a:p>
            <a:pPr lvl="1">
              <a:spcAft>
                <a:spcPts val="1000"/>
              </a:spcAft>
              <a:defRPr sz="2000">
                <a:solidFill>
                  <a:srgbClr val="404040"/>
                </a:solidFill>
              </a:defRPr>
            </a:pPr>
            <a:r>
              <a:t>    Distracted driving and walking</a:t>
            </a:r>
          </a:p>
          <a:p>
            <a:pPr>
              <a:spcAft>
                <a:spcPts val="1000"/>
              </a:spcAft>
              <a:defRPr sz="2400">
                <a:solidFill>
                  <a:srgbClr val="404040"/>
                </a:solidFill>
              </a:defRPr>
            </a:pPr>
            <a:r>
              <a:t>IIHS Pedestrian AEB testing (2019):</a:t>
            </a:r>
          </a:p>
          <a:p>
            <a:pPr lvl="1">
              <a:spcAft>
                <a:spcPts val="1000"/>
              </a:spcAft>
              <a:defRPr sz="2000">
                <a:solidFill>
                  <a:srgbClr val="404040"/>
                </a:solidFill>
              </a:defRPr>
            </a:pPr>
            <a:r>
              <a:t>    Adult and child pedestrian targets</a:t>
            </a:r>
          </a:p>
          <a:p>
            <a:pPr lvl="1">
              <a:spcAft>
                <a:spcPts val="1000"/>
              </a:spcAft>
              <a:defRPr sz="2000">
                <a:solidFill>
                  <a:srgbClr val="404040"/>
                </a:solidFill>
              </a:defRPr>
            </a:pPr>
            <a:r>
              <a:t>    Day and night scenarios</a:t>
            </a:r>
          </a:p>
          <a:p>
            <a:pPr lvl="1">
              <a:spcAft>
                <a:spcPts val="1000"/>
              </a:spcAft>
              <a:defRPr sz="2000">
                <a:solidFill>
                  <a:srgbClr val="404040"/>
                </a:solidFill>
              </a:defRPr>
            </a:pPr>
            <a:r>
              <a:t>    Crossing and parallel walking</a:t>
            </a:r>
          </a:p>
          <a:p>
            <a:pPr>
              <a:spcAft>
                <a:spcPts val="1000"/>
              </a:spcAft>
              <a:defRPr sz="2400">
                <a:solidFill>
                  <a:srgbClr val="404040"/>
                </a:solidFill>
              </a:defRPr>
            </a:pPr>
            <a:r>
              <a:t>Euro NCAP has tested pedestrian PROTECTION (hood impact) since 1997</a:t>
            </a:r>
          </a:p>
          <a:p>
            <a:pPr>
              <a:spcAft>
                <a:spcPts val="1000"/>
              </a:spcAft>
              <a:defRPr sz="2400">
                <a:solidFill>
                  <a:srgbClr val="404040"/>
                </a:solidFill>
              </a:defRPr>
            </a:pPr>
            <a:r>
              <a:t>US has NO federal pedestrian crashworthiness standard</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We've gotten very good at protecting people INSIDE vehicles. Now we must protect people OUTSIDE.</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Euro NCAP Pedestrian Protection</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Euro NCAP | Introduced: 1997</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Europe has tested pedestrian protection for 25+ years while US has no federal standard. Uses impactors - headform and legform fired at vehicle surfaces. Headform tests hood and windshield base. Legform tests bumper. Drove design changes: active hood hinges, energy-absorbing bumpers, external pedestrian airbags (Volvo). The US tests if cars AVOID pedestrians (AEB) but not what happens if they don't.</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Headform impactor (adult and child sizes)</a:t>
            </a:r>
          </a:p>
          <a:p>
            <a:pPr>
              <a:defRPr sz="1400">
                <a:solidFill>
                  <a:srgbClr val="404040"/>
                </a:solidFill>
              </a:defRPr>
            </a:pPr>
            <a:r>
              <a:t>  - Fired at hood surface at 40 km/h</a:t>
            </a:r>
          </a:p>
          <a:p>
            <a:pPr>
              <a:defRPr sz="1400">
                <a:solidFill>
                  <a:srgbClr val="404040"/>
                </a:solidFill>
              </a:defRPr>
            </a:pPr>
            <a:r>
              <a:t>  - HIC measurement</a:t>
            </a:r>
          </a:p>
          <a:p>
            <a:pPr>
              <a:defRPr sz="1400">
                <a:solidFill>
                  <a:srgbClr val="404040"/>
                </a:solidFill>
              </a:defRPr>
            </a:pPr>
            <a:r>
              <a:t>Upper legform impactor</a:t>
            </a:r>
          </a:p>
          <a:p>
            <a:pPr>
              <a:defRPr sz="1400">
                <a:solidFill>
                  <a:srgbClr val="404040"/>
                </a:solidFill>
              </a:defRPr>
            </a:pPr>
            <a:r>
              <a:t>  - Fired at bumper/leading edge</a:t>
            </a:r>
          </a:p>
          <a:p>
            <a:pPr>
              <a:defRPr sz="1400">
                <a:solidFill>
                  <a:srgbClr val="404040"/>
                </a:solidFill>
              </a:defRPr>
            </a:pPr>
            <a:r>
              <a:t>  - Bending moment, shear force</a:t>
            </a:r>
          </a:p>
          <a:p>
            <a:pPr>
              <a:defRPr sz="1400">
                <a:solidFill>
                  <a:srgbClr val="404040"/>
                </a:solidFill>
              </a:defRPr>
            </a:pPr>
            <a:r>
              <a:t>Lower legform impactor</a:t>
            </a:r>
          </a:p>
          <a:p>
            <a:pPr>
              <a:defRPr sz="1400">
                <a:solidFill>
                  <a:srgbClr val="404040"/>
                </a:solidFill>
              </a:defRPr>
            </a:pPr>
            <a:r>
              <a:t>  - Knee bending, shear, acceleration</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Headform impactor testing uses DTS accelerometers inside the impactor headform - same basic technology as crash dummies. The physics is identical: protect the brain from rapid deceleration. Expanding market as US considers pedestrian protection requirements.</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Beyond Automotive</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Same physics, different arena</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Concussion Crisis in Sports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2005: Dr. Bennet Omalu publishes first CTE case in NFL player (Mike Webster)</a:t>
            </a:r>
          </a:p>
          <a:p>
            <a:pPr>
              <a:spcAft>
                <a:spcPts val="1000"/>
              </a:spcAft>
              <a:defRPr sz="2400">
                <a:solidFill>
                  <a:srgbClr val="404040"/>
                </a:solidFill>
              </a:defRPr>
            </a:pPr>
            <a:r>
              <a:t>2009: NFL finally acknowledges concussion problem after years of denial</a:t>
            </a:r>
          </a:p>
          <a:p>
            <a:pPr>
              <a:spcAft>
                <a:spcPts val="1000"/>
              </a:spcAft>
              <a:defRPr sz="2400">
                <a:solidFill>
                  <a:srgbClr val="404040"/>
                </a:solidFill>
              </a:defRPr>
            </a:pPr>
            <a:r>
              <a:t>2011: $765 million settlement with former players</a:t>
            </a:r>
          </a:p>
          <a:p>
            <a:pPr>
              <a:spcAft>
                <a:spcPts val="1000"/>
              </a:spcAft>
              <a:defRPr sz="2400">
                <a:solidFill>
                  <a:srgbClr val="404040"/>
                </a:solidFill>
              </a:defRPr>
            </a:pPr>
            <a:r>
              <a:t>The science:</a:t>
            </a:r>
          </a:p>
          <a:p>
            <a:pPr lvl="1">
              <a:spcAft>
                <a:spcPts val="1000"/>
              </a:spcAft>
              <a:defRPr sz="2000">
                <a:solidFill>
                  <a:srgbClr val="404040"/>
                </a:solidFill>
              </a:defRPr>
            </a:pPr>
            <a:r>
              <a:t>    Concussion: Brain injury from rapid deceleration</a:t>
            </a:r>
          </a:p>
          <a:p>
            <a:pPr lvl="1">
              <a:spcAft>
                <a:spcPts val="1000"/>
              </a:spcAft>
              <a:defRPr sz="2000">
                <a:solidFill>
                  <a:srgbClr val="404040"/>
                </a:solidFill>
              </a:defRPr>
            </a:pPr>
            <a:r>
              <a:t>    CTE: Degenerative disease from REPEATED impacts</a:t>
            </a:r>
          </a:p>
          <a:p>
            <a:pPr lvl="1">
              <a:spcAft>
                <a:spcPts val="1000"/>
              </a:spcAft>
              <a:defRPr sz="2000">
                <a:solidFill>
                  <a:srgbClr val="404040"/>
                </a:solidFill>
              </a:defRPr>
            </a:pPr>
            <a:r>
              <a:t>    Even 'subconcussive' impacts accumulate</a:t>
            </a:r>
          </a:p>
          <a:p>
            <a:pPr>
              <a:spcAft>
                <a:spcPts val="1000"/>
              </a:spcAft>
              <a:defRPr sz="2400">
                <a:solidFill>
                  <a:srgbClr val="404040"/>
                </a:solidFill>
              </a:defRPr>
            </a:pPr>
            <a:r>
              <a:t>The question: Can better helmets reduce brain injury?</a:t>
            </a:r>
          </a:p>
          <a:p>
            <a:pPr>
              <a:spcAft>
                <a:spcPts val="1000"/>
              </a:spcAft>
              <a:defRPr sz="2400">
                <a:solidFill>
                  <a:srgbClr val="404040"/>
                </a:solidFill>
              </a:defRPr>
            </a:pPr>
            <a:r>
              <a:t>Same question we answer in automotive: How do we protect the head?</a:t>
            </a:r>
          </a:p>
          <a:p>
            <a:pPr>
              <a:spcAft>
                <a:spcPts val="1000"/>
              </a:spcAft>
              <a:defRPr sz="2400">
                <a:solidFill>
                  <a:srgbClr val="404040"/>
                </a:solidFill>
              </a:defRPr>
            </a:pPr>
            <a:r>
              <a:t>Same injury criterion: Severity Index closely related to HIC</a:t>
            </a:r>
          </a:p>
          <a:p>
            <a:pPr>
              <a:spcAft>
                <a:spcPts val="1000"/>
              </a:spcAft>
              <a:defRPr sz="2400">
                <a:solidFill>
                  <a:srgbClr val="404040"/>
                </a:solidFill>
              </a:defRPr>
            </a:pPr>
            <a:r>
              <a:t>Same measurement: Accelerometers on the head</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200" b="1">
                <a:solidFill>
                  <a:srgbClr val="003366"/>
                </a:solidFill>
              </a:defRPr>
            </a:pPr>
            <a:r>
              <a:t>NOCSAE Football Helmet Testing</a:t>
            </a:r>
          </a:p>
        </p:txBody>
      </p:sp>
      <p:sp>
        <p:nvSpPr>
          <p:cNvPr id="3" name="TextBox 2"/>
          <p:cNvSpPr txBox="1"/>
          <p:nvPr/>
        </p:nvSpPr>
        <p:spPr>
          <a:xfrm>
            <a:off x="457200" y="822960"/>
            <a:ext cx="11277295" cy="457200"/>
          </a:xfrm>
          <a:prstGeom prst="rect">
            <a:avLst/>
          </a:prstGeom>
          <a:noFill/>
        </p:spPr>
        <p:txBody>
          <a:bodyPr wrap="none">
            <a:spAutoFit/>
          </a:bodyPr>
          <a:lstStyle/>
          <a:p>
            <a:pPr>
              <a:defRPr sz="1800">
                <a:solidFill>
                  <a:srgbClr val="0070C0"/>
                </a:solidFill>
              </a:defRPr>
            </a:pPr>
            <a:r>
              <a:t>NOCSAE | Introduced: 1973</a:t>
            </a:r>
          </a:p>
        </p:txBody>
      </p:sp>
      <p:sp>
        <p:nvSpPr>
          <p:cNvPr id="4" name="Rectangle 3"/>
          <p:cNvSpPr/>
          <p:nvPr/>
        </p:nvSpPr>
        <p:spPr>
          <a:xfrm>
            <a:off x="457200" y="118872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486400" cy="365760"/>
          </a:xfrm>
          <a:prstGeom prst="rect">
            <a:avLst/>
          </a:prstGeom>
          <a:noFill/>
        </p:spPr>
        <p:txBody>
          <a:bodyPr wrap="none">
            <a:spAutoFit/>
          </a:bodyPr>
          <a:lstStyle/>
          <a:p>
            <a:pPr>
              <a:defRPr sz="1600" b="1">
                <a:solidFill>
                  <a:srgbClr val="003366"/>
                </a:solidFill>
              </a:defRPr>
            </a:pPr>
            <a:r>
              <a:t>PURPOSE</a:t>
            </a:r>
          </a:p>
        </p:txBody>
      </p:sp>
      <p:sp>
        <p:nvSpPr>
          <p:cNvPr id="6" name="TextBox 5"/>
          <p:cNvSpPr txBox="1"/>
          <p:nvPr/>
        </p:nvSpPr>
        <p:spPr>
          <a:xfrm>
            <a:off x="457200" y="1737360"/>
            <a:ext cx="5486400" cy="1645920"/>
          </a:xfrm>
          <a:prstGeom prst="rect">
            <a:avLst/>
          </a:prstGeom>
          <a:noFill/>
        </p:spPr>
        <p:txBody>
          <a:bodyPr wrap="square">
            <a:spAutoFit/>
          </a:bodyPr>
          <a:lstStyle/>
          <a:p>
            <a:pPr>
              <a:defRPr sz="1600">
                <a:solidFill>
                  <a:srgbClr val="404040"/>
                </a:solidFill>
              </a:defRPr>
            </a:pPr>
            <a:r>
              <a:t>Founded after 36 football fatalities in 1968. Drop tower test: helmet on headform dropped from 60 inches onto various anvils. Severity Index must be below 1200. Later added linear impactor testing (2016) - ram fired at helmet to simulate player-to-player collisions. Modern research focuses on rotational acceleration (may be more important than linear for brain injury).</a:t>
            </a:r>
          </a:p>
        </p:txBody>
      </p:sp>
      <p:sp>
        <p:nvSpPr>
          <p:cNvPr id="7" name="TextBox 6"/>
          <p:cNvSpPr txBox="1"/>
          <p:nvPr/>
        </p:nvSpPr>
        <p:spPr>
          <a:xfrm>
            <a:off x="6309360" y="1371600"/>
            <a:ext cx="5486400" cy="365760"/>
          </a:xfrm>
          <a:prstGeom prst="rect">
            <a:avLst/>
          </a:prstGeom>
          <a:noFill/>
        </p:spPr>
        <p:txBody>
          <a:bodyPr wrap="none">
            <a:spAutoFit/>
          </a:bodyPr>
          <a:lstStyle/>
          <a:p>
            <a:pPr>
              <a:defRPr sz="1600" b="1">
                <a:solidFill>
                  <a:srgbClr val="003366"/>
                </a:solidFill>
              </a:defRPr>
            </a:pPr>
            <a:r>
              <a:t>KEY MEASUREMENTS</a:t>
            </a:r>
          </a:p>
        </p:txBody>
      </p:sp>
      <p:sp>
        <p:nvSpPr>
          <p:cNvPr id="8" name="TextBox 7"/>
          <p:cNvSpPr txBox="1"/>
          <p:nvPr/>
        </p:nvSpPr>
        <p:spPr>
          <a:xfrm>
            <a:off x="6309360" y="1737360"/>
            <a:ext cx="5486400" cy="1645920"/>
          </a:xfrm>
          <a:prstGeom prst="rect">
            <a:avLst/>
          </a:prstGeom>
          <a:noFill/>
        </p:spPr>
        <p:txBody>
          <a:bodyPr wrap="square">
            <a:spAutoFit/>
          </a:bodyPr>
          <a:lstStyle/>
          <a:p>
            <a:pPr>
              <a:defRPr sz="1400">
                <a:solidFill>
                  <a:srgbClr val="404040"/>
                </a:solidFill>
              </a:defRPr>
            </a:pPr>
            <a:r>
              <a:t>Headform acceleration (triaxial)</a:t>
            </a:r>
          </a:p>
          <a:p>
            <a:pPr>
              <a:defRPr sz="1400">
                <a:solidFill>
                  <a:srgbClr val="404040"/>
                </a:solidFill>
              </a:defRPr>
            </a:pPr>
            <a:r>
              <a:t>Severity Index &lt; 1200</a:t>
            </a:r>
          </a:p>
          <a:p>
            <a:pPr>
              <a:defRPr sz="1400">
                <a:solidFill>
                  <a:srgbClr val="404040"/>
                </a:solidFill>
              </a:defRPr>
            </a:pPr>
            <a:r>
              <a:t>Multiple drop locations</a:t>
            </a:r>
          </a:p>
          <a:p>
            <a:pPr>
              <a:defRPr sz="1400">
                <a:solidFill>
                  <a:srgbClr val="404040"/>
                </a:solidFill>
              </a:defRPr>
            </a:pPr>
            <a:r>
              <a:t>Hot, cold, wet conditions</a:t>
            </a:r>
          </a:p>
          <a:p>
            <a:pPr>
              <a:defRPr sz="1400">
                <a:solidFill>
                  <a:srgbClr val="404040"/>
                </a:solidFill>
              </a:defRPr>
            </a:pPr>
            <a:r>
              <a:t>Linear impactor: 20+ mph impacts</a:t>
            </a:r>
          </a:p>
          <a:p>
            <a:pPr>
              <a:defRPr sz="1400">
                <a:solidFill>
                  <a:srgbClr val="404040"/>
                </a:solidFill>
              </a:defRPr>
            </a:pPr>
            <a:r>
              <a:t>Rotational measurements (emerging)</a:t>
            </a:r>
          </a:p>
        </p:txBody>
      </p:sp>
      <p:sp>
        <p:nvSpPr>
          <p:cNvPr id="9" name="Rounded Rectangle 8"/>
          <p:cNvSpPr/>
          <p:nvPr/>
        </p:nvSpPr>
        <p:spPr>
          <a:xfrm>
            <a:off x="457200" y="3840480"/>
            <a:ext cx="11277295" cy="2103120"/>
          </a:xfrm>
          <a:prstGeom prst="roundRect">
            <a:avLst/>
          </a:prstGeom>
          <a:solidFill>
            <a:srgbClr val="F0F8FF"/>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4023360"/>
            <a:ext cx="10972800" cy="365760"/>
          </a:xfrm>
          <a:prstGeom prst="rect">
            <a:avLst/>
          </a:prstGeom>
          <a:noFill/>
        </p:spPr>
        <p:txBody>
          <a:bodyPr wrap="none">
            <a:spAutoFit/>
          </a:bodyPr>
          <a:lstStyle/>
          <a:p>
            <a:pPr>
              <a:defRPr sz="1600" b="1">
                <a:solidFill>
                  <a:srgbClr val="003366"/>
                </a:solidFill>
              </a:defRPr>
            </a:pPr>
            <a:r>
              <a:t>DTS CONNECTION</a:t>
            </a:r>
          </a:p>
        </p:txBody>
      </p:sp>
      <p:sp>
        <p:nvSpPr>
          <p:cNvPr id="11" name="TextBox 10"/>
          <p:cNvSpPr txBox="1"/>
          <p:nvPr/>
        </p:nvSpPr>
        <p:spPr>
          <a:xfrm>
            <a:off x="640080" y="4389120"/>
            <a:ext cx="10972800" cy="1371600"/>
          </a:xfrm>
          <a:prstGeom prst="rect">
            <a:avLst/>
          </a:prstGeom>
          <a:noFill/>
        </p:spPr>
        <p:txBody>
          <a:bodyPr wrap="square">
            <a:spAutoFit/>
          </a:bodyPr>
          <a:lstStyle/>
          <a:p>
            <a:pPr>
              <a:defRPr sz="1600">
                <a:solidFill>
                  <a:srgbClr val="404040"/>
                </a:solidFill>
              </a:defRPr>
            </a:pPr>
            <a:r>
              <a:t>DTS accelerometers inside helmet headforms - same sensors used in automotive crash dummies. The injury threshold (SI &lt; 1200) is derived from the same human tolerance research as automotive HIC. One technology, one data acquisition approach, applied across domains.</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1371600"/>
            <a:ext cx="11277295" cy="2286000"/>
          </a:xfrm>
          <a:prstGeom prst="rect">
            <a:avLst/>
          </a:prstGeom>
          <a:noFill/>
        </p:spPr>
        <p:txBody>
          <a:bodyPr wrap="none">
            <a:spAutoFit/>
          </a:bodyPr>
          <a:lstStyle/>
          <a:p>
            <a:pPr algn="ctr">
              <a:defRPr sz="12000" b="1">
                <a:solidFill>
                  <a:srgbClr val="0070C0"/>
                </a:solidFill>
              </a:defRPr>
            </a:pPr>
            <a:r>
              <a:t>90%</a:t>
            </a:r>
          </a:p>
        </p:txBody>
      </p:sp>
      <p:sp>
        <p:nvSpPr>
          <p:cNvPr id="3" name="TextBox 2"/>
          <p:cNvSpPr txBox="1"/>
          <p:nvPr/>
        </p:nvSpPr>
        <p:spPr>
          <a:xfrm>
            <a:off x="457200" y="3657600"/>
            <a:ext cx="11277295" cy="914400"/>
          </a:xfrm>
          <a:prstGeom prst="rect">
            <a:avLst/>
          </a:prstGeom>
          <a:noFill/>
        </p:spPr>
        <p:txBody>
          <a:bodyPr wrap="none">
            <a:spAutoFit/>
          </a:bodyPr>
          <a:lstStyle/>
          <a:p>
            <a:pPr algn="ctr">
              <a:defRPr sz="3600">
                <a:solidFill>
                  <a:srgbClr val="003366"/>
                </a:solidFill>
              </a:defRPr>
            </a:pPr>
            <a:r>
              <a:t>Reduction in football fatalities since NOCSAE standards (1973)</a:t>
            </a:r>
          </a:p>
        </p:txBody>
      </p:sp>
      <p:sp>
        <p:nvSpPr>
          <p:cNvPr id="4" name="TextBox 3"/>
          <p:cNvSpPr txBox="1"/>
          <p:nvPr/>
        </p:nvSpPr>
        <p:spPr>
          <a:xfrm>
            <a:off x="914400" y="4754880"/>
            <a:ext cx="10362895" cy="1371600"/>
          </a:xfrm>
          <a:prstGeom prst="rect">
            <a:avLst/>
          </a:prstGeom>
          <a:noFill/>
        </p:spPr>
        <p:txBody>
          <a:bodyPr wrap="square">
            <a:spAutoFit/>
          </a:bodyPr>
          <a:lstStyle/>
          <a:p>
            <a:pPr algn="ctr">
              <a:defRPr sz="2000">
                <a:solidFill>
                  <a:srgbClr val="404040"/>
                </a:solidFill>
              </a:defRPr>
            </a:pPr>
            <a:r>
              <a:t>1960s: 26 deaths/year | 1970s: 15 deaths/year | 2010s: 3 deaths/year</a:t>
            </a:r>
            <a:br/>
            <a:r>
              <a:t>Better helmets, better rules, better data.</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Military: Blast Protection &amp; Survivability</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IEDs (Improvised Explosive Devices) - leading cause of US casualties in Iraq/Afghanistan</a:t>
            </a:r>
          </a:p>
          <a:p>
            <a:pPr>
              <a:spcAft>
                <a:spcPts val="1000"/>
              </a:spcAft>
              <a:defRPr sz="2400">
                <a:solidFill>
                  <a:srgbClr val="404040"/>
                </a:solidFill>
              </a:defRPr>
            </a:pPr>
            <a:r>
              <a:t>Underbody blast: explosive under vehicle floor</a:t>
            </a:r>
          </a:p>
          <a:p>
            <a:pPr>
              <a:spcAft>
                <a:spcPts val="1000"/>
              </a:spcAft>
              <a:defRPr sz="2400">
                <a:solidFill>
                  <a:srgbClr val="404040"/>
                </a:solidFill>
              </a:defRPr>
            </a:pPr>
            <a:r>
              <a:t>Traditional crash dummies not designed for this loading:</a:t>
            </a:r>
          </a:p>
          <a:p>
            <a:pPr lvl="1">
              <a:spcAft>
                <a:spcPts val="1000"/>
              </a:spcAft>
              <a:defRPr sz="2000">
                <a:solidFill>
                  <a:srgbClr val="404040"/>
                </a:solidFill>
              </a:defRPr>
            </a:pPr>
            <a:r>
              <a:t>    Vertical acceleration, not horizontal</a:t>
            </a:r>
          </a:p>
          <a:p>
            <a:pPr lvl="1">
              <a:spcAft>
                <a:spcPts val="1000"/>
              </a:spcAft>
              <a:defRPr sz="2000">
                <a:solidFill>
                  <a:srgbClr val="404040"/>
                </a:solidFill>
              </a:defRPr>
            </a:pPr>
            <a:r>
              <a:t>    Lumbar spine and pelvis critical</a:t>
            </a:r>
          </a:p>
          <a:p>
            <a:pPr lvl="1">
              <a:spcAft>
                <a:spcPts val="1000"/>
              </a:spcAft>
              <a:defRPr sz="2000">
                <a:solidFill>
                  <a:srgbClr val="404040"/>
                </a:solidFill>
              </a:defRPr>
            </a:pPr>
            <a:r>
              <a:t>    Different injury mechanisms</a:t>
            </a:r>
          </a:p>
          <a:p>
            <a:pPr>
              <a:spcAft>
                <a:spcPts val="1000"/>
              </a:spcAft>
              <a:defRPr sz="2400">
                <a:solidFill>
                  <a:srgbClr val="404040"/>
                </a:solidFill>
              </a:defRPr>
            </a:pPr>
            <a:r>
              <a:t>WIAMan (Warrior Injury Assessment Manikin):</a:t>
            </a:r>
          </a:p>
          <a:p>
            <a:pPr lvl="1">
              <a:spcAft>
                <a:spcPts val="1000"/>
              </a:spcAft>
              <a:defRPr sz="2000">
                <a:solidFill>
                  <a:srgbClr val="404040"/>
                </a:solidFill>
              </a:defRPr>
            </a:pPr>
            <a:r>
              <a:t>    Developed by US Army with DTS partnership</a:t>
            </a:r>
          </a:p>
          <a:p>
            <a:pPr lvl="1">
              <a:spcAft>
                <a:spcPts val="1000"/>
              </a:spcAft>
              <a:defRPr sz="2000">
                <a:solidFill>
                  <a:srgbClr val="404040"/>
                </a:solidFill>
              </a:defRPr>
            </a:pPr>
            <a:r>
              <a:t>    Purpose-built for underbody blast testing</a:t>
            </a:r>
          </a:p>
          <a:p>
            <a:pPr lvl="1">
              <a:spcAft>
                <a:spcPts val="1000"/>
              </a:spcAft>
              <a:defRPr sz="2000">
                <a:solidFill>
                  <a:srgbClr val="404040"/>
                </a:solidFill>
              </a:defRPr>
            </a:pPr>
            <a:r>
              <a:t>    Lumbar spine and pelvis instrumentation</a:t>
            </a:r>
          </a:p>
          <a:p>
            <a:pPr lvl="1">
              <a:spcAft>
                <a:spcPts val="1000"/>
              </a:spcAft>
              <a:defRPr sz="2000">
                <a:solidFill>
                  <a:srgbClr val="404040"/>
                </a:solidFill>
              </a:defRPr>
            </a:pPr>
            <a:r>
              <a:t>    ~$500,000 per dummy</a:t>
            </a:r>
          </a:p>
          <a:p>
            <a:pPr>
              <a:spcAft>
                <a:spcPts val="1000"/>
              </a:spcAft>
              <a:defRPr sz="2400">
                <a:solidFill>
                  <a:srgbClr val="404040"/>
                </a:solidFill>
              </a:defRPr>
            </a:pPr>
            <a:r>
              <a:t>Same principle: Understand the forces, measure them accurately, engineer protection</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DTS partnered with US Army to develop WIAMan - our technology protecting soldiers</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The Future</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What gaps remain?</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Every Test Exposed What Previous Tests Missed</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1968: FMVSS 208 (frontal) - but side crashes were neglected</a:t>
            </a:r>
          </a:p>
          <a:p>
            <a:pPr>
              <a:spcAft>
                <a:spcPts val="1000"/>
              </a:spcAft>
              <a:defRPr sz="2400">
                <a:solidFill>
                  <a:srgbClr val="404040"/>
                </a:solidFill>
              </a:defRPr>
            </a:pPr>
            <a:r>
              <a:t>1990: FMVSS 214 (side) - but offset frontal crashes were missed</a:t>
            </a:r>
          </a:p>
          <a:p>
            <a:pPr>
              <a:spcAft>
                <a:spcPts val="1000"/>
              </a:spcAft>
              <a:defRPr sz="2400">
                <a:solidFill>
                  <a:srgbClr val="404040"/>
                </a:solidFill>
              </a:defRPr>
            </a:pPr>
            <a:r>
              <a:t>1995: IIHS Moderate Overlap - but small overlap was missed</a:t>
            </a:r>
          </a:p>
          <a:p>
            <a:pPr>
              <a:spcAft>
                <a:spcPts val="1000"/>
              </a:spcAft>
              <a:defRPr sz="2400">
                <a:solidFill>
                  <a:srgbClr val="404040"/>
                </a:solidFill>
              </a:defRPr>
            </a:pPr>
            <a:r>
              <a:t>2012: IIHS Small Overlap - but passenger side was 'gamed'</a:t>
            </a:r>
          </a:p>
          <a:p>
            <a:pPr>
              <a:spcAft>
                <a:spcPts val="1000"/>
              </a:spcAft>
              <a:defRPr sz="2400">
                <a:solidFill>
                  <a:srgbClr val="404040"/>
                </a:solidFill>
              </a:defRPr>
            </a:pPr>
            <a:r>
              <a:t>2017: Small Overlap Passenger - but fleet changed (bigger SUVs)</a:t>
            </a:r>
          </a:p>
          <a:p>
            <a:pPr>
              <a:spcAft>
                <a:spcPts val="1000"/>
              </a:spcAft>
              <a:defRPr sz="2400">
                <a:solidFill>
                  <a:srgbClr val="404040"/>
                </a:solidFill>
              </a:defRPr>
            </a:pPr>
            <a:r>
              <a:t>2021: Updated Side Test - but gaps remain...</a:t>
            </a:r>
          </a:p>
          <a:p>
            <a:pPr>
              <a:spcAft>
                <a:spcPts val="1000"/>
              </a:spcAft>
              <a:defRPr sz="2400">
                <a:solidFill>
                  <a:srgbClr val="404040"/>
                </a:solidFill>
              </a:defRPr>
            </a:pPr>
            <a:r>
              <a:t>What's NEXT?</a:t>
            </a:r>
          </a:p>
          <a:p>
            <a:pPr lvl="1">
              <a:spcAft>
                <a:spcPts val="1000"/>
              </a:spcAft>
              <a:defRPr sz="2000">
                <a:solidFill>
                  <a:srgbClr val="404040"/>
                </a:solidFill>
              </a:defRPr>
            </a:pPr>
            <a:r>
              <a:t>    Rear seat occupant protection (currently neglected)</a:t>
            </a:r>
          </a:p>
          <a:p>
            <a:pPr lvl="1">
              <a:spcAft>
                <a:spcPts val="1000"/>
              </a:spcAft>
              <a:defRPr sz="2000">
                <a:solidFill>
                  <a:srgbClr val="404040"/>
                </a:solidFill>
              </a:defRPr>
            </a:pPr>
            <a:r>
              <a:t>    Far-side impacts (opposite side from impact)</a:t>
            </a:r>
          </a:p>
          <a:p>
            <a:pPr lvl="1">
              <a:spcAft>
                <a:spcPts val="1000"/>
              </a:spcAft>
              <a:defRPr sz="2000">
                <a:solidFill>
                  <a:srgbClr val="404040"/>
                </a:solidFill>
              </a:defRPr>
            </a:pPr>
            <a:r>
              <a:t>    Vehicle compatibility (small cars vs. large trucks)</a:t>
            </a:r>
          </a:p>
          <a:p>
            <a:pPr lvl="1">
              <a:spcAft>
                <a:spcPts val="1000"/>
              </a:spcAft>
              <a:defRPr sz="2000">
                <a:solidFill>
                  <a:srgbClr val="404040"/>
                </a:solidFill>
              </a:defRPr>
            </a:pPr>
            <a:r>
              <a:t>    EV-specific tests (battery safety, mass distribution)</a:t>
            </a:r>
          </a:p>
          <a:p>
            <a:pPr lvl="1">
              <a:spcAft>
                <a:spcPts val="1000"/>
              </a:spcAft>
              <a:defRPr sz="2000">
                <a:solidFill>
                  <a:srgbClr val="404040"/>
                </a:solidFill>
              </a:defRPr>
            </a:pPr>
            <a:r>
              <a:t>    AV/ADAS validation (how do you test a self-driving car?)</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The cycle continues. New gaps emerge. New tests will be created.</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Gender Gap in Crash Testing</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Most crash tests use 50th percentile male dummy (5'9", 175 lbs)</a:t>
            </a:r>
          </a:p>
          <a:p>
            <a:pPr>
              <a:spcAft>
                <a:spcPts val="1000"/>
              </a:spcAft>
              <a:defRPr sz="2400">
                <a:solidFill>
                  <a:srgbClr val="404040"/>
                </a:solidFill>
              </a:defRPr>
            </a:pPr>
            <a:r>
              <a:t>'Small female' dummy (Hybrid III 5th) is just a SCALED-DOWN male</a:t>
            </a:r>
          </a:p>
          <a:p>
            <a:pPr>
              <a:spcAft>
                <a:spcPts val="1000"/>
              </a:spcAft>
              <a:defRPr sz="2400">
                <a:solidFill>
                  <a:srgbClr val="404040"/>
                </a:solidFill>
              </a:defRPr>
            </a:pPr>
            <a:r>
              <a:t>Women are 17% more likely to DIE in equivalent crashes</a:t>
            </a:r>
          </a:p>
          <a:p>
            <a:pPr>
              <a:spcAft>
                <a:spcPts val="1000"/>
              </a:spcAft>
              <a:defRPr sz="2400">
                <a:solidFill>
                  <a:srgbClr val="404040"/>
                </a:solidFill>
              </a:defRPr>
            </a:pPr>
            <a:r>
              <a:t>Women are 73% more likely to be seriously injured</a:t>
            </a:r>
          </a:p>
          <a:p>
            <a:pPr>
              <a:spcAft>
                <a:spcPts val="1000"/>
              </a:spcAft>
              <a:defRPr sz="2400">
                <a:solidFill>
                  <a:srgbClr val="404040"/>
                </a:solidFill>
              </a:defRPr>
            </a:pPr>
            <a:r>
              <a:t>Why?</a:t>
            </a:r>
          </a:p>
          <a:p>
            <a:pPr lvl="1">
              <a:spcAft>
                <a:spcPts val="1000"/>
              </a:spcAft>
              <a:defRPr sz="2000">
                <a:solidFill>
                  <a:srgbClr val="404040"/>
                </a:solidFill>
              </a:defRPr>
            </a:pPr>
            <a:r>
              <a:t>    Female anatomy differs: hip structure, neck strength, breast tissue</a:t>
            </a:r>
          </a:p>
          <a:p>
            <a:pPr lvl="1">
              <a:spcAft>
                <a:spcPts val="1000"/>
              </a:spcAft>
              <a:defRPr sz="2000">
                <a:solidFill>
                  <a:srgbClr val="404040"/>
                </a:solidFill>
              </a:defRPr>
            </a:pPr>
            <a:r>
              <a:t>    Women sit closer to steering wheel (shorter legs)</a:t>
            </a:r>
          </a:p>
          <a:p>
            <a:pPr lvl="1">
              <a:spcAft>
                <a:spcPts val="1000"/>
              </a:spcAft>
              <a:defRPr sz="2000">
                <a:solidFill>
                  <a:srgbClr val="404040"/>
                </a:solidFill>
              </a:defRPr>
            </a:pPr>
            <a:r>
              <a:t>    Seatbelt geometry optimized for male torsos</a:t>
            </a:r>
          </a:p>
          <a:p>
            <a:pPr>
              <a:spcAft>
                <a:spcPts val="1000"/>
              </a:spcAft>
              <a:defRPr sz="2400">
                <a:solidFill>
                  <a:srgbClr val="404040"/>
                </a:solidFill>
              </a:defRPr>
            </a:pPr>
            <a:r>
              <a:t>The solution (in progress):</a:t>
            </a:r>
          </a:p>
          <a:p>
            <a:pPr lvl="1">
              <a:spcAft>
                <a:spcPts val="1000"/>
              </a:spcAft>
              <a:defRPr sz="2000">
                <a:solidFill>
                  <a:srgbClr val="404040"/>
                </a:solidFill>
              </a:defRPr>
            </a:pPr>
            <a:r>
              <a:t>    THOR-5F (2023): First 'true female' dummy - not scaled male</a:t>
            </a:r>
          </a:p>
          <a:p>
            <a:pPr lvl="1">
              <a:spcAft>
                <a:spcPts val="1000"/>
              </a:spcAft>
              <a:defRPr sz="2000">
                <a:solidFill>
                  <a:srgbClr val="404040"/>
                </a:solidFill>
              </a:defRPr>
            </a:pPr>
            <a:r>
              <a:t>    Different skeletal structure, includes breast representation</a:t>
            </a:r>
          </a:p>
          <a:p>
            <a:pPr lvl="1">
              <a:spcAft>
                <a:spcPts val="1000"/>
              </a:spcAft>
              <a:defRPr sz="2000">
                <a:solidFill>
                  <a:srgbClr val="404040"/>
                </a:solidFill>
              </a:defRPr>
            </a:pPr>
            <a:r>
              <a:t>    NHTSA considering requiring female dummy in tests</a:t>
            </a:r>
          </a:p>
        </p:txBody>
      </p:sp>
      <p:sp>
        <p:nvSpPr>
          <p:cNvPr id="5" name="TextBox 4"/>
          <p:cNvSpPr txBox="1"/>
          <p:nvPr/>
        </p:nvSpPr>
        <p:spPr>
          <a:xfrm>
            <a:off x="457200" y="6217920"/>
            <a:ext cx="11277295" cy="457200"/>
          </a:xfrm>
          <a:prstGeom prst="rect">
            <a:avLst/>
          </a:prstGeom>
          <a:noFill/>
        </p:spPr>
        <p:txBody>
          <a:bodyPr wrap="none">
            <a:spAutoFit/>
          </a:bodyPr>
          <a:lstStyle/>
          <a:p>
            <a:pPr>
              <a:defRPr sz="1400" i="1">
                <a:solidFill>
                  <a:srgbClr val="C8C8C8"/>
                </a:solidFill>
              </a:defRPr>
            </a:pPr>
            <a:r>
              <a:t>Quote: 'For decades, the average human in crash testing has been male.'</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ATD Evolution: From Sierra Sam to THOR</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1949: Sierra Sam - first crash test dummy (USAF ejection seats)</a:t>
            </a:r>
          </a:p>
          <a:p>
            <a:pPr>
              <a:spcAft>
                <a:spcPts val="1000"/>
              </a:spcAft>
              <a:defRPr sz="2400">
                <a:solidFill>
                  <a:srgbClr val="404040"/>
                </a:solidFill>
              </a:defRPr>
            </a:pPr>
            <a:r>
              <a:t>1968: VIP-50 - built for GM and Ford</a:t>
            </a:r>
          </a:p>
          <a:p>
            <a:pPr>
              <a:spcAft>
                <a:spcPts val="1000"/>
              </a:spcAft>
              <a:defRPr sz="2400">
                <a:solidFill>
                  <a:srgbClr val="404040"/>
                </a:solidFill>
              </a:defRPr>
            </a:pPr>
            <a:r>
              <a:t>1971: Hybrid I - GM combined best features</a:t>
            </a:r>
          </a:p>
          <a:p>
            <a:pPr>
              <a:spcAft>
                <a:spcPts val="1000"/>
              </a:spcAft>
              <a:defRPr sz="2400">
                <a:solidFill>
                  <a:srgbClr val="404040"/>
                </a:solidFill>
              </a:defRPr>
            </a:pPr>
            <a:r>
              <a:t>1972: Hybrid II - first FMVSS-compliant dummy</a:t>
            </a:r>
          </a:p>
          <a:p>
            <a:pPr>
              <a:spcAft>
                <a:spcPts val="1000"/>
              </a:spcAft>
              <a:defRPr sz="2400">
                <a:solidFill>
                  <a:srgbClr val="404040"/>
                </a:solidFill>
              </a:defRPr>
            </a:pPr>
            <a:r>
              <a:t>1976: Hybrid III - STILL the global standard for frontal impact</a:t>
            </a:r>
          </a:p>
          <a:p>
            <a:pPr>
              <a:spcAft>
                <a:spcPts val="1000"/>
              </a:spcAft>
              <a:defRPr sz="2400">
                <a:solidFill>
                  <a:srgbClr val="404040"/>
                </a:solidFill>
              </a:defRPr>
            </a:pPr>
            <a:r>
              <a:t>2000s: WorldSID - international side impact harmonization</a:t>
            </a:r>
          </a:p>
          <a:p>
            <a:pPr>
              <a:spcAft>
                <a:spcPts val="1000"/>
              </a:spcAft>
              <a:defRPr sz="2400">
                <a:solidFill>
                  <a:srgbClr val="404040"/>
                </a:solidFill>
              </a:defRPr>
            </a:pPr>
            <a:r>
              <a:t>2013: THOR-50M - advanced male, 150+ data channels</a:t>
            </a:r>
          </a:p>
          <a:p>
            <a:pPr>
              <a:spcAft>
                <a:spcPts val="1000"/>
              </a:spcAft>
              <a:defRPr sz="2400">
                <a:solidFill>
                  <a:srgbClr val="404040"/>
                </a:solidFill>
              </a:defRPr>
            </a:pPr>
            <a:r>
              <a:t>2015: WIAMan - military blast (DTS partnership)</a:t>
            </a:r>
          </a:p>
          <a:p>
            <a:pPr>
              <a:spcAft>
                <a:spcPts val="1000"/>
              </a:spcAft>
              <a:defRPr sz="2400">
                <a:solidFill>
                  <a:srgbClr val="404040"/>
                </a:solidFill>
              </a:defRPr>
            </a:pPr>
            <a:r>
              <a:t>2023: THOR-5F - first true female dummy</a:t>
            </a:r>
          </a:p>
          <a:p>
            <a:pPr>
              <a:spcAft>
                <a:spcPts val="1000"/>
              </a:spcAft>
              <a:defRPr sz="2400">
                <a:solidFill>
                  <a:srgbClr val="404040"/>
                </a:solidFill>
              </a:defRPr>
            </a:pPr>
            <a:r>
              <a:t>The trend: More biofidelic, more instrumentation, more data</a:t>
            </a:r>
          </a:p>
          <a:p>
            <a:pPr>
              <a:spcAft>
                <a:spcPts val="1000"/>
              </a:spcAft>
              <a:defRPr sz="2400">
                <a:solidFill>
                  <a:srgbClr val="404040"/>
                </a:solidFill>
              </a:defRPr>
            </a:pPr>
            <a:r>
              <a:t>Hybrid III: ~47 channels | THOR: 150+ channels</a:t>
            </a:r>
          </a:p>
          <a:p>
            <a:pPr>
              <a:spcAft>
                <a:spcPts val="1000"/>
              </a:spcAft>
              <a:defRPr sz="2400">
                <a:solidFill>
                  <a:srgbClr val="404040"/>
                </a:solidFill>
              </a:defRPr>
            </a:pPr>
            <a:r>
              <a:t>More channels = more data = better understanding = safer designs</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DTS: The Nervous System of Safety Testing</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ATDs are mechanical bodies - they can't 'feel' or 'report'</a:t>
            </a:r>
          </a:p>
          <a:p>
            <a:pPr>
              <a:spcAft>
                <a:spcPts val="1000"/>
              </a:spcAft>
              <a:defRPr sz="2400">
                <a:solidFill>
                  <a:srgbClr val="404040"/>
                </a:solidFill>
              </a:defRPr>
            </a:pPr>
            <a:r>
              <a:t>DTS provides the nervous system:</a:t>
            </a:r>
          </a:p>
          <a:p>
            <a:pPr lvl="1">
              <a:spcAft>
                <a:spcPts val="1000"/>
              </a:spcAft>
              <a:defRPr sz="2000">
                <a:solidFill>
                  <a:srgbClr val="404040"/>
                </a:solidFill>
              </a:defRPr>
            </a:pPr>
            <a:r>
              <a:t>    Accelerometers measure deceleration (head, chest, pelvis)</a:t>
            </a:r>
          </a:p>
          <a:p>
            <a:pPr lvl="1">
              <a:spcAft>
                <a:spcPts val="1000"/>
              </a:spcAft>
              <a:defRPr sz="2000">
                <a:solidFill>
                  <a:srgbClr val="404040"/>
                </a:solidFill>
              </a:defRPr>
            </a:pPr>
            <a:r>
              <a:t>    Load cells measure forces (neck, femur, tibia)</a:t>
            </a:r>
          </a:p>
          <a:p>
            <a:pPr lvl="1">
              <a:spcAft>
                <a:spcPts val="1000"/>
              </a:spcAft>
              <a:defRPr sz="2000">
                <a:solidFill>
                  <a:srgbClr val="404040"/>
                </a:solidFill>
              </a:defRPr>
            </a:pPr>
            <a:r>
              <a:t>    Potentiometers measure displacement (chest deflection)</a:t>
            </a:r>
          </a:p>
          <a:p>
            <a:pPr lvl="1">
              <a:spcAft>
                <a:spcPts val="1000"/>
              </a:spcAft>
              <a:defRPr sz="2000">
                <a:solidFill>
                  <a:srgbClr val="404040"/>
                </a:solidFill>
              </a:defRPr>
            </a:pPr>
            <a:r>
              <a:t>    Angular rate sensors measure rotation</a:t>
            </a:r>
          </a:p>
          <a:p>
            <a:pPr>
              <a:spcAft>
                <a:spcPts val="1000"/>
              </a:spcAft>
              <a:defRPr sz="2400">
                <a:solidFill>
                  <a:srgbClr val="404040"/>
                </a:solidFill>
              </a:defRPr>
            </a:pPr>
            <a:r>
              <a:t>Where DTS equipment is used:</a:t>
            </a:r>
          </a:p>
          <a:p>
            <a:pPr lvl="1">
              <a:spcAft>
                <a:spcPts val="1000"/>
              </a:spcAft>
              <a:defRPr sz="2000">
                <a:solidFill>
                  <a:srgbClr val="404040"/>
                </a:solidFill>
              </a:defRPr>
            </a:pPr>
            <a:r>
              <a:t>    Every major automotive safety lab worldwide</a:t>
            </a:r>
          </a:p>
          <a:p>
            <a:pPr lvl="1">
              <a:spcAft>
                <a:spcPts val="1000"/>
              </a:spcAft>
              <a:defRPr sz="2000">
                <a:solidFill>
                  <a:srgbClr val="404040"/>
                </a:solidFill>
              </a:defRPr>
            </a:pPr>
            <a:r>
              <a:t>    NHTSA, IIHS, Euro NCAP</a:t>
            </a:r>
          </a:p>
          <a:p>
            <a:pPr lvl="1">
              <a:spcAft>
                <a:spcPts val="1000"/>
              </a:spcAft>
              <a:defRPr sz="2000">
                <a:solidFill>
                  <a:srgbClr val="404040"/>
                </a:solidFill>
              </a:defRPr>
            </a:pPr>
            <a:r>
              <a:t>    Every major OEM</a:t>
            </a:r>
          </a:p>
          <a:p>
            <a:pPr lvl="1">
              <a:spcAft>
                <a:spcPts val="1000"/>
              </a:spcAft>
              <a:defRPr sz="2000">
                <a:solidFill>
                  <a:srgbClr val="404040"/>
                </a:solidFill>
              </a:defRPr>
            </a:pPr>
            <a:r>
              <a:t>    Universities, research institutions</a:t>
            </a:r>
          </a:p>
          <a:p>
            <a:pPr lvl="1">
              <a:spcAft>
                <a:spcPts val="1000"/>
              </a:spcAft>
              <a:defRPr sz="2000">
                <a:solidFill>
                  <a:srgbClr val="404040"/>
                </a:solidFill>
              </a:defRPr>
            </a:pPr>
            <a:r>
              <a:t>    Military (WIAMan partnership)</a:t>
            </a:r>
          </a:p>
          <a:p>
            <a:pPr lvl="1">
              <a:spcAft>
                <a:spcPts val="1000"/>
              </a:spcAft>
              <a:defRPr sz="2000">
                <a:solidFill>
                  <a:srgbClr val="404040"/>
                </a:solidFill>
              </a:defRPr>
            </a:pPr>
            <a:r>
              <a:t>    Sports (helmet testing)</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1828800"/>
            <a:ext cx="10362895" cy="2743200"/>
          </a:xfrm>
          <a:prstGeom prst="rect">
            <a:avLst/>
          </a:prstGeom>
          <a:noFill/>
        </p:spPr>
        <p:txBody>
          <a:bodyPr wrap="square">
            <a:spAutoFit/>
          </a:bodyPr>
          <a:lstStyle/>
          <a:p>
            <a:pPr algn="ctr">
              <a:defRPr sz="3200" i="1">
                <a:solidFill>
                  <a:srgbClr val="003366"/>
                </a:solidFill>
              </a:defRPr>
            </a:pPr>
            <a:r>
              <a:t>"A crashed car is gone forever. The data is what remains."</a:t>
            </a:r>
          </a:p>
        </p:txBody>
      </p:sp>
      <p:sp>
        <p:nvSpPr>
          <p:cNvPr id="3" name="TextBox 2"/>
          <p:cNvSpPr txBox="1"/>
          <p:nvPr/>
        </p:nvSpPr>
        <p:spPr>
          <a:xfrm>
            <a:off x="914400" y="4754880"/>
            <a:ext cx="10362895" cy="731520"/>
          </a:xfrm>
          <a:prstGeom prst="rect">
            <a:avLst/>
          </a:prstGeom>
          <a:noFill/>
        </p:spPr>
        <p:txBody>
          <a:bodyPr wrap="none">
            <a:spAutoFit/>
          </a:bodyPr>
          <a:lstStyle/>
          <a:p>
            <a:pPr algn="ctr">
              <a:defRPr sz="2400">
                <a:solidFill>
                  <a:srgbClr val="404040"/>
                </a:solidFill>
              </a:defRPr>
            </a:pPr>
            <a:r>
              <a:t>-- Industry saying</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Why Data Quality Matters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A single crash test costs $50,000 - $500,000+</a:t>
            </a:r>
          </a:p>
          <a:p>
            <a:pPr lvl="1">
              <a:spcAft>
                <a:spcPts val="1000"/>
              </a:spcAft>
              <a:defRPr sz="2000">
                <a:solidFill>
                  <a:srgbClr val="404040"/>
                </a:solidFill>
              </a:defRPr>
            </a:pPr>
            <a:r>
              <a:t>    Test vehicle: $30,000 - $80,000 (destroyed)</a:t>
            </a:r>
          </a:p>
          <a:p>
            <a:pPr lvl="1">
              <a:spcAft>
                <a:spcPts val="1000"/>
              </a:spcAft>
              <a:defRPr sz="2000">
                <a:solidFill>
                  <a:srgbClr val="404040"/>
                </a:solidFill>
              </a:defRPr>
            </a:pPr>
            <a:r>
              <a:t>    ATD (Hybrid III 50th): $200,000 - $400,000</a:t>
            </a:r>
          </a:p>
          <a:p>
            <a:pPr lvl="1">
              <a:spcAft>
                <a:spcPts val="1000"/>
              </a:spcAft>
              <a:defRPr sz="2000">
                <a:solidFill>
                  <a:srgbClr val="404040"/>
                </a:solidFill>
              </a:defRPr>
            </a:pPr>
            <a:r>
              <a:t>    ATD (THOR): $500,000 - $800,000</a:t>
            </a:r>
          </a:p>
          <a:p>
            <a:pPr lvl="1">
              <a:spcAft>
                <a:spcPts val="1000"/>
              </a:spcAft>
              <a:defRPr sz="2000">
                <a:solidFill>
                  <a:srgbClr val="404040"/>
                </a:solidFill>
              </a:defRPr>
            </a:pPr>
            <a:r>
              <a:t>    Facility, personnel, analysis</a:t>
            </a:r>
          </a:p>
          <a:p>
            <a:pPr>
              <a:spcAft>
                <a:spcPts val="1000"/>
              </a:spcAft>
              <a:defRPr sz="2400">
                <a:solidFill>
                  <a:srgbClr val="404040"/>
                </a:solidFill>
              </a:defRPr>
            </a:pPr>
            <a:r>
              <a:t>The vehicle is destroyed in 100 milliseconds</a:t>
            </a:r>
          </a:p>
          <a:p>
            <a:pPr>
              <a:spcAft>
                <a:spcPts val="1000"/>
              </a:spcAft>
              <a:defRPr sz="2400">
                <a:solidFill>
                  <a:srgbClr val="404040"/>
                </a:solidFill>
              </a:defRPr>
            </a:pPr>
            <a:r>
              <a:t>ALL VALUE is captured in the data</a:t>
            </a:r>
          </a:p>
          <a:p>
            <a:pPr>
              <a:spcAft>
                <a:spcPts val="1000"/>
              </a:spcAft>
              <a:defRPr sz="2400">
                <a:solidFill>
                  <a:srgbClr val="404040"/>
                </a:solidFill>
              </a:defRPr>
            </a:pPr>
            <a:r>
              <a:t>If a sensor fails, if a channel drops, if data is questionable:</a:t>
            </a:r>
          </a:p>
          <a:p>
            <a:pPr lvl="1">
              <a:spcAft>
                <a:spcPts val="1000"/>
              </a:spcAft>
              <a:defRPr sz="2000">
                <a:solidFill>
                  <a:srgbClr val="404040"/>
                </a:solidFill>
              </a:defRPr>
            </a:pPr>
            <a:r>
              <a:t>    You might have to repeat the entire test</a:t>
            </a:r>
          </a:p>
          <a:p>
            <a:pPr lvl="1">
              <a:spcAft>
                <a:spcPts val="1000"/>
              </a:spcAft>
              <a:defRPr sz="2000">
                <a:solidFill>
                  <a:srgbClr val="404040"/>
                </a:solidFill>
              </a:defRPr>
            </a:pPr>
            <a:r>
              <a:t>    $100K+ repeat cost, weeks of delay</a:t>
            </a:r>
          </a:p>
          <a:p>
            <a:pPr>
              <a:spcAft>
                <a:spcPts val="1000"/>
              </a:spcAft>
              <a:defRPr sz="2400">
                <a:solidFill>
                  <a:srgbClr val="404040"/>
                </a:solidFill>
              </a:defRPr>
            </a:pPr>
            <a:r>
              <a:t>DTS data acquisition is a fraction of test cost</a:t>
            </a:r>
          </a:p>
          <a:p>
            <a:pPr>
              <a:spcAft>
                <a:spcPts val="1000"/>
              </a:spcAft>
              <a:defRPr sz="2400">
                <a:solidFill>
                  <a:srgbClr val="404040"/>
                </a:solidFill>
              </a:defRPr>
            </a:pPr>
            <a:r>
              <a:t>But it captures 100% of the value</a:t>
            </a:r>
          </a:p>
          <a:p>
            <a:pPr>
              <a:spcAft>
                <a:spcPts val="1000"/>
              </a:spcAft>
              <a:defRPr sz="2400">
                <a:solidFill>
                  <a:srgbClr val="404040"/>
                </a:solidFill>
              </a:defRPr>
            </a:pPr>
            <a:r>
              <a:t>Our customers demand reliability because the stakes are that high</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Data Chain: From Impact to Insight</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Frontal crash: Head, chest, femur loads - DTS instrumentation</a:t>
            </a:r>
          </a:p>
          <a:p>
            <a:pPr>
              <a:spcAft>
                <a:spcPts val="1000"/>
              </a:spcAft>
              <a:defRPr sz="2400">
                <a:solidFill>
                  <a:srgbClr val="404040"/>
                </a:solidFill>
              </a:defRPr>
            </a:pPr>
            <a:r>
              <a:t>Side crash: Pelvis, thorax, head loads - DTS instrumentation</a:t>
            </a:r>
          </a:p>
          <a:p>
            <a:pPr>
              <a:spcAft>
                <a:spcPts val="1000"/>
              </a:spcAft>
              <a:defRPr sz="2400">
                <a:solidFill>
                  <a:srgbClr val="404040"/>
                </a:solidFill>
              </a:defRPr>
            </a:pPr>
            <a:r>
              <a:t>Roof crush: Force vs. displacement - DTS load cells</a:t>
            </a:r>
          </a:p>
          <a:p>
            <a:pPr>
              <a:spcAft>
                <a:spcPts val="1000"/>
              </a:spcAft>
              <a:defRPr sz="2400">
                <a:solidFill>
                  <a:srgbClr val="404040"/>
                </a:solidFill>
              </a:defRPr>
            </a:pPr>
            <a:r>
              <a:t>Sled tests: Dummy kinematics - DTS systems</a:t>
            </a:r>
          </a:p>
          <a:p>
            <a:pPr>
              <a:spcAft>
                <a:spcPts val="1000"/>
              </a:spcAft>
              <a:defRPr sz="2400">
                <a:solidFill>
                  <a:srgbClr val="404040"/>
                </a:solidFill>
              </a:defRPr>
            </a:pPr>
            <a:r>
              <a:t>Pedestrian impactors: Headform acceleration - DTS accelerometers</a:t>
            </a:r>
          </a:p>
          <a:p>
            <a:pPr>
              <a:spcAft>
                <a:spcPts val="1000"/>
              </a:spcAft>
              <a:defRPr sz="2400">
                <a:solidFill>
                  <a:srgbClr val="404040"/>
                </a:solidFill>
              </a:defRPr>
            </a:pPr>
            <a:r>
              <a:t>Helmet testing: Same accelerometers, same DAQ</a:t>
            </a:r>
          </a:p>
          <a:p>
            <a:pPr>
              <a:spcAft>
                <a:spcPts val="1000"/>
              </a:spcAft>
              <a:defRPr sz="2400">
                <a:solidFill>
                  <a:srgbClr val="404040"/>
                </a:solidFill>
              </a:defRPr>
            </a:pPr>
            <a:r>
              <a:t>Military blast: WIAMan instrumentation - DTS partnership</a:t>
            </a:r>
          </a:p>
          <a:p>
            <a:pPr>
              <a:spcAft>
                <a:spcPts val="1000"/>
              </a:spcAft>
              <a:defRPr sz="2400">
                <a:solidFill>
                  <a:srgbClr val="404040"/>
                </a:solidFill>
              </a:defRPr>
            </a:pPr>
            <a:r>
              <a:t>Test methods evolve. Pass/fail thresholds change.</a:t>
            </a:r>
          </a:p>
          <a:p>
            <a:pPr>
              <a:spcAft>
                <a:spcPts val="1000"/>
              </a:spcAft>
              <a:defRPr sz="2400">
                <a:solidFill>
                  <a:srgbClr val="404040"/>
                </a:solidFill>
              </a:defRPr>
            </a:pPr>
            <a:r>
              <a:t>Vehicles change. Regulations change.</a:t>
            </a:r>
          </a:p>
          <a:p>
            <a:pPr>
              <a:spcAft>
                <a:spcPts val="1000"/>
              </a:spcAft>
              <a:defRPr sz="2400">
                <a:solidFill>
                  <a:srgbClr val="404040"/>
                </a:solidFill>
              </a:defRPr>
            </a:pPr>
            <a:r>
              <a:t>DATA REQUIREMENTS REMAIN.</a:t>
            </a:r>
          </a:p>
          <a:p>
            <a:pPr>
              <a:spcAft>
                <a:spcPts val="1000"/>
              </a:spcAft>
              <a:defRPr sz="2400">
                <a:solidFill>
                  <a:srgbClr val="404040"/>
                </a:solidFill>
              </a:defRPr>
            </a:pPr>
            <a:r>
              <a:t>DTS provides the data that makes every test meaningful.</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2560320"/>
            <a:ext cx="12191695" cy="18288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743200"/>
            <a:ext cx="11277295" cy="1097280"/>
          </a:xfrm>
          <a:prstGeom prst="rect">
            <a:avLst/>
          </a:prstGeom>
          <a:noFill/>
        </p:spPr>
        <p:txBody>
          <a:bodyPr wrap="none">
            <a:spAutoFit/>
          </a:bodyPr>
          <a:lstStyle/>
          <a:p>
            <a:pPr algn="ctr">
              <a:defRPr sz="4400" b="1">
                <a:solidFill>
                  <a:srgbClr val="FFFFFF"/>
                </a:solidFill>
              </a:defRPr>
            </a:pPr>
            <a:r>
              <a:t>The Bottom Line</a:t>
            </a:r>
          </a:p>
        </p:txBody>
      </p:sp>
      <p:sp>
        <p:nvSpPr>
          <p:cNvPr id="4" name="TextBox 3"/>
          <p:cNvSpPr txBox="1"/>
          <p:nvPr/>
        </p:nvSpPr>
        <p:spPr>
          <a:xfrm>
            <a:off x="457200" y="4572000"/>
            <a:ext cx="11277295" cy="731520"/>
          </a:xfrm>
          <a:prstGeom prst="rect">
            <a:avLst/>
          </a:prstGeom>
          <a:noFill/>
        </p:spPr>
        <p:txBody>
          <a:bodyPr wrap="none">
            <a:spAutoFit/>
          </a:bodyPr>
          <a:lstStyle/>
          <a:p>
            <a:pPr algn="ctr">
              <a:defRPr sz="2400" i="1">
                <a:solidFill>
                  <a:srgbClr val="404040"/>
                </a:solidFill>
              </a:defRPr>
            </a:pPr>
            <a:r>
              <a:t>Why this matters</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1371600"/>
            <a:ext cx="11277295" cy="2286000"/>
          </a:xfrm>
          <a:prstGeom prst="rect">
            <a:avLst/>
          </a:prstGeom>
          <a:noFill/>
        </p:spPr>
        <p:txBody>
          <a:bodyPr wrap="none">
            <a:spAutoFit/>
          </a:bodyPr>
          <a:lstStyle/>
          <a:p>
            <a:pPr algn="ctr">
              <a:defRPr sz="12000" b="1">
                <a:solidFill>
                  <a:srgbClr val="0070C0"/>
                </a:solidFill>
              </a:defRPr>
            </a:pPr>
            <a:r>
              <a:t>117,000</a:t>
            </a:r>
          </a:p>
        </p:txBody>
      </p:sp>
      <p:sp>
        <p:nvSpPr>
          <p:cNvPr id="3" name="TextBox 2"/>
          <p:cNvSpPr txBox="1"/>
          <p:nvPr/>
        </p:nvSpPr>
        <p:spPr>
          <a:xfrm>
            <a:off x="457200" y="3657600"/>
            <a:ext cx="11277295" cy="914400"/>
          </a:xfrm>
          <a:prstGeom prst="rect">
            <a:avLst/>
          </a:prstGeom>
          <a:noFill/>
        </p:spPr>
        <p:txBody>
          <a:bodyPr wrap="none">
            <a:spAutoFit/>
          </a:bodyPr>
          <a:lstStyle/>
          <a:p>
            <a:pPr algn="ctr">
              <a:defRPr sz="3600">
                <a:solidFill>
                  <a:srgbClr val="003366"/>
                </a:solidFill>
              </a:defRPr>
            </a:pPr>
            <a:r>
              <a:t>Lives saved per year compared to 1970 rates</a:t>
            </a:r>
          </a:p>
        </p:txBody>
      </p:sp>
      <p:sp>
        <p:nvSpPr>
          <p:cNvPr id="4" name="TextBox 3"/>
          <p:cNvSpPr txBox="1"/>
          <p:nvPr/>
        </p:nvSpPr>
        <p:spPr>
          <a:xfrm>
            <a:off x="914400" y="4754880"/>
            <a:ext cx="10362895" cy="1371600"/>
          </a:xfrm>
          <a:prstGeom prst="rect">
            <a:avLst/>
          </a:prstGeom>
          <a:noFill/>
        </p:spPr>
        <p:txBody>
          <a:bodyPr wrap="square">
            <a:spAutoFit/>
          </a:bodyPr>
          <a:lstStyle/>
          <a:p>
            <a:pPr algn="ctr">
              <a:defRPr sz="2000">
                <a:solidFill>
                  <a:srgbClr val="404040"/>
                </a:solidFill>
              </a:defRPr>
            </a:pPr>
            <a:r>
              <a:t>1970 fatality rate applied to today's VMT: 153,000 deaths per year</a:t>
            </a:r>
            <a:br/>
            <a:r>
              <a:t>Actual 2019 deaths: 36,000 | Difference: ~117,000 lives per year</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Each of Those Lives Was Saved By:</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A TRAGEDY that revealed a problem</a:t>
            </a:r>
          </a:p>
          <a:p>
            <a:pPr lvl="1">
              <a:spcAft>
                <a:spcPts val="1000"/>
              </a:spcAft>
              <a:defRPr sz="2000">
                <a:solidFill>
                  <a:srgbClr val="404040"/>
                </a:solidFill>
              </a:defRPr>
            </a:pPr>
            <a:r>
              <a:t>    Steering column deaths, Pinto fires, football fatalities</a:t>
            </a:r>
          </a:p>
          <a:p>
            <a:pPr>
              <a:spcAft>
                <a:spcPts val="1000"/>
              </a:spcAft>
              <a:defRPr sz="2400">
                <a:solidFill>
                  <a:srgbClr val="404040"/>
                </a:solidFill>
              </a:defRPr>
            </a:pPr>
            <a:r>
              <a:t>PIONEERS who asked 'why?' and investigated</a:t>
            </a:r>
          </a:p>
          <a:p>
            <a:pPr lvl="1">
              <a:spcAft>
                <a:spcPts val="1000"/>
              </a:spcAft>
              <a:defRPr sz="2000">
                <a:solidFill>
                  <a:srgbClr val="404040"/>
                </a:solidFill>
              </a:defRPr>
            </a:pPr>
            <a:r>
              <a:t>    DeHaven, Stapp, Bohlin, Patrick, Haddon, Nader</a:t>
            </a:r>
          </a:p>
          <a:p>
            <a:pPr>
              <a:spcAft>
                <a:spcPts val="1000"/>
              </a:spcAft>
              <a:defRPr sz="2400">
                <a:solidFill>
                  <a:srgbClr val="404040"/>
                </a:solidFill>
              </a:defRPr>
            </a:pPr>
            <a:r>
              <a:t>INSTITUTIONS that were formed or empowered</a:t>
            </a:r>
          </a:p>
          <a:p>
            <a:pPr lvl="1">
              <a:spcAft>
                <a:spcPts val="1000"/>
              </a:spcAft>
              <a:defRPr sz="2000">
                <a:solidFill>
                  <a:srgbClr val="404040"/>
                </a:solidFill>
              </a:defRPr>
            </a:pPr>
            <a:r>
              <a:t>    NHTSA, IIHS, NOCSAE, Euro NCAP</a:t>
            </a:r>
          </a:p>
          <a:p>
            <a:pPr>
              <a:spcAft>
                <a:spcPts val="1000"/>
              </a:spcAft>
              <a:defRPr sz="2400">
                <a:solidFill>
                  <a:srgbClr val="404040"/>
                </a:solidFill>
              </a:defRPr>
            </a:pPr>
            <a:r>
              <a:t>DATA that revealed the mechanism of injury</a:t>
            </a:r>
          </a:p>
          <a:p>
            <a:pPr lvl="1">
              <a:spcAft>
                <a:spcPts val="1000"/>
              </a:spcAft>
              <a:defRPr sz="2000">
                <a:solidFill>
                  <a:srgbClr val="404040"/>
                </a:solidFill>
              </a:defRPr>
            </a:pPr>
            <a:r>
              <a:t>    Cadaver research, rocket sled tests, crash tests</a:t>
            </a:r>
          </a:p>
          <a:p>
            <a:pPr>
              <a:spcAft>
                <a:spcPts val="1000"/>
              </a:spcAft>
              <a:defRPr sz="2400">
                <a:solidFill>
                  <a:srgbClr val="404040"/>
                </a:solidFill>
              </a:defRPr>
            </a:pPr>
            <a:r>
              <a:t>A TEST that measured the problem</a:t>
            </a:r>
          </a:p>
          <a:p>
            <a:pPr lvl="1">
              <a:spcAft>
                <a:spcPts val="1000"/>
              </a:spcAft>
              <a:defRPr sz="2000">
                <a:solidFill>
                  <a:srgbClr val="404040"/>
                </a:solidFill>
              </a:defRPr>
            </a:pPr>
            <a:r>
              <a:t>    FMVSS 208, IIHS Small Overlap, NOCSAE drop test</a:t>
            </a:r>
          </a:p>
          <a:p>
            <a:pPr>
              <a:spcAft>
                <a:spcPts val="1000"/>
              </a:spcAft>
              <a:defRPr sz="2400">
                <a:solidFill>
                  <a:srgbClr val="404040"/>
                </a:solidFill>
              </a:defRPr>
            </a:pPr>
            <a:r>
              <a:t>ENGINEERING that solved it</a:t>
            </a:r>
          </a:p>
          <a:p>
            <a:pPr lvl="1">
              <a:spcAft>
                <a:spcPts val="1000"/>
              </a:spcAft>
              <a:defRPr sz="2000">
                <a:solidFill>
                  <a:srgbClr val="404040"/>
                </a:solidFill>
              </a:defRPr>
            </a:pPr>
            <a:r>
              <a:t>    Seatbelts, airbags, crumple zones, helmets</a:t>
            </a:r>
          </a:p>
          <a:p>
            <a:pPr>
              <a:spcAft>
                <a:spcPts val="1000"/>
              </a:spcAft>
              <a:defRPr sz="2400">
                <a:solidFill>
                  <a:srgbClr val="404040"/>
                </a:solidFill>
              </a:defRPr>
            </a:pPr>
            <a:r>
              <a:t>DTS is in this chain at steps 4, 5, and 6 - capturing the data that drives solutions</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77295" cy="914400"/>
          </a:xfrm>
          <a:prstGeom prst="rect">
            <a:avLst/>
          </a:prstGeom>
          <a:noFill/>
        </p:spPr>
        <p:txBody>
          <a:bodyPr wrap="none">
            <a:spAutoFit/>
          </a:bodyPr>
          <a:lstStyle/>
          <a:p>
            <a:pPr>
              <a:defRPr sz="3600" b="1">
                <a:solidFill>
                  <a:srgbClr val="003366"/>
                </a:solidFill>
              </a:defRPr>
            </a:pPr>
            <a:r>
              <a:t>The Work Continues</a:t>
            </a:r>
          </a:p>
        </p:txBody>
      </p:sp>
      <p:sp>
        <p:nvSpPr>
          <p:cNvPr id="3" name="Rectangle 2"/>
          <p:cNvSpPr/>
          <p:nvPr/>
        </p:nvSpPr>
        <p:spPr>
          <a:xfrm>
            <a:off x="457200" y="1005840"/>
            <a:ext cx="11277295" cy="2743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5029200"/>
          </a:xfrm>
          <a:prstGeom prst="rect">
            <a:avLst/>
          </a:prstGeom>
          <a:noFill/>
        </p:spPr>
        <p:txBody>
          <a:bodyPr wrap="square">
            <a:spAutoFit/>
          </a:bodyPr>
          <a:lstStyle/>
          <a:p>
            <a:pPr>
              <a:spcAft>
                <a:spcPts val="1000"/>
              </a:spcAft>
              <a:defRPr sz="2400">
                <a:solidFill>
                  <a:srgbClr val="404040"/>
                </a:solidFill>
              </a:defRPr>
            </a:pPr>
            <a:r>
              <a:t>The cycle hasn't stopped:</a:t>
            </a:r>
          </a:p>
          <a:p>
            <a:pPr lvl="1">
              <a:spcAft>
                <a:spcPts val="1000"/>
              </a:spcAft>
              <a:defRPr sz="2000">
                <a:solidFill>
                  <a:srgbClr val="404040"/>
                </a:solidFill>
              </a:defRPr>
            </a:pPr>
            <a:r>
              <a:t>    Pedestrian deaths are RISING while occupant deaths fall</a:t>
            </a:r>
          </a:p>
          <a:p>
            <a:pPr lvl="1">
              <a:spcAft>
                <a:spcPts val="1000"/>
              </a:spcAft>
              <a:defRPr sz="2000">
                <a:solidFill>
                  <a:srgbClr val="404040"/>
                </a:solidFill>
              </a:defRPr>
            </a:pPr>
            <a:r>
              <a:t>    Rear seat occupants are less protected than front</a:t>
            </a:r>
          </a:p>
          <a:p>
            <a:pPr lvl="1">
              <a:spcAft>
                <a:spcPts val="1000"/>
              </a:spcAft>
              <a:defRPr sz="2000">
                <a:solidFill>
                  <a:srgbClr val="404040"/>
                </a:solidFill>
              </a:defRPr>
            </a:pPr>
            <a:r>
              <a:t>    Female occupants are more likely to die than males</a:t>
            </a:r>
          </a:p>
          <a:p>
            <a:pPr lvl="1">
              <a:spcAft>
                <a:spcPts val="1000"/>
              </a:spcAft>
              <a:defRPr sz="2000">
                <a:solidFill>
                  <a:srgbClr val="404040"/>
                </a:solidFill>
              </a:defRPr>
            </a:pPr>
            <a:r>
              <a:t>    Autonomous vehicles create new testing challenges</a:t>
            </a:r>
          </a:p>
          <a:p>
            <a:pPr>
              <a:spcAft>
                <a:spcPts val="1000"/>
              </a:spcAft>
              <a:defRPr sz="2400">
                <a:solidFill>
                  <a:srgbClr val="404040"/>
                </a:solidFill>
              </a:defRPr>
            </a:pPr>
            <a:r>
              <a:t>New tragedies will reveal new gaps</a:t>
            </a:r>
          </a:p>
          <a:p>
            <a:pPr>
              <a:spcAft>
                <a:spcPts val="1000"/>
              </a:spcAft>
              <a:defRPr sz="2400">
                <a:solidFill>
                  <a:srgbClr val="404040"/>
                </a:solidFill>
              </a:defRPr>
            </a:pPr>
            <a:r>
              <a:t>New institutions will form or expand</a:t>
            </a:r>
          </a:p>
          <a:p>
            <a:pPr>
              <a:spcAft>
                <a:spcPts val="1000"/>
              </a:spcAft>
              <a:defRPr sz="2400">
                <a:solidFill>
                  <a:srgbClr val="404040"/>
                </a:solidFill>
              </a:defRPr>
            </a:pPr>
            <a:r>
              <a:t>New tests will be created</a:t>
            </a:r>
          </a:p>
          <a:p>
            <a:pPr>
              <a:spcAft>
                <a:spcPts val="1000"/>
              </a:spcAft>
              <a:defRPr sz="2400">
                <a:solidFill>
                  <a:srgbClr val="404040"/>
                </a:solidFill>
              </a:defRPr>
            </a:pPr>
            <a:r>
              <a:t>New data will be required</a:t>
            </a:r>
          </a:p>
          <a:p>
            <a:pPr>
              <a:spcAft>
                <a:spcPts val="1000"/>
              </a:spcAft>
              <a:defRPr sz="2400">
                <a:solidFill>
                  <a:srgbClr val="404040"/>
                </a:solidFill>
              </a:defRPr>
            </a:pPr>
            <a:r>
              <a:t>And DTS will be there - providing the instrumentation,</a:t>
            </a:r>
          </a:p>
          <a:p>
            <a:pPr>
              <a:spcAft>
                <a:spcPts val="1000"/>
              </a:spcAft>
              <a:defRPr sz="2400">
                <a:solidFill>
                  <a:srgbClr val="404040"/>
                </a:solidFill>
              </a:defRPr>
            </a:pPr>
            <a:r>
              <a:t>the data acquisition, the accuracy and reliability</a:t>
            </a:r>
          </a:p>
          <a:p>
            <a:pPr>
              <a:spcAft>
                <a:spcPts val="1000"/>
              </a:spcAft>
              <a:defRPr sz="2400">
                <a:solidFill>
                  <a:srgbClr val="404040"/>
                </a:solidFill>
              </a:defRPr>
            </a:pPr>
            <a:r>
              <a:t>that turns crashes into knowledge and knowledge into lives saved.</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286000"/>
            <a:ext cx="11277295" cy="1371600"/>
          </a:xfrm>
          <a:prstGeom prst="rect">
            <a:avLst/>
          </a:prstGeom>
          <a:noFill/>
        </p:spPr>
        <p:txBody>
          <a:bodyPr wrap="none">
            <a:spAutoFit/>
          </a:bodyPr>
          <a:lstStyle/>
          <a:p>
            <a:pPr algn="ctr">
              <a:defRPr sz="5400" b="1">
                <a:solidFill>
                  <a:srgbClr val="003366"/>
                </a:solidFill>
              </a:defRPr>
            </a:pPr>
            <a:r>
              <a:t>Data Saves Lives</a:t>
            </a:r>
          </a:p>
        </p:txBody>
      </p:sp>
      <p:sp>
        <p:nvSpPr>
          <p:cNvPr id="3" name="TextBox 2"/>
          <p:cNvSpPr txBox="1"/>
          <p:nvPr/>
        </p:nvSpPr>
        <p:spPr>
          <a:xfrm>
            <a:off x="457200" y="3840480"/>
            <a:ext cx="11277295" cy="1371600"/>
          </a:xfrm>
          <a:prstGeom prst="rect">
            <a:avLst/>
          </a:prstGeom>
          <a:noFill/>
        </p:spPr>
        <p:txBody>
          <a:bodyPr wrap="square">
            <a:spAutoFit/>
          </a:bodyPr>
          <a:lstStyle/>
          <a:p>
            <a:pPr algn="ctr">
              <a:defRPr sz="2800">
                <a:solidFill>
                  <a:srgbClr val="404040"/>
                </a:solidFill>
              </a:defRPr>
            </a:pPr>
            <a:r>
              <a:t>Every test has a story. Every story started with tragedy.</a:t>
            </a:r>
            <a:br/>
            <a:r>
              <a:t>Every tragedy ended when we got the data to understand it.</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286000"/>
            <a:ext cx="11277295" cy="1371600"/>
          </a:xfrm>
          <a:prstGeom prst="rect">
            <a:avLst/>
          </a:prstGeom>
          <a:noFill/>
        </p:spPr>
        <p:txBody>
          <a:bodyPr wrap="none">
            <a:spAutoFit/>
          </a:bodyPr>
          <a:lstStyle/>
          <a:p>
            <a:pPr algn="ctr">
              <a:defRPr sz="5400" b="1">
                <a:solidFill>
                  <a:srgbClr val="003366"/>
                </a:solidFill>
              </a:defRPr>
            </a:pPr>
            <a:r>
              <a:t>Questions?</a:t>
            </a:r>
          </a:p>
        </p:txBody>
      </p:sp>
      <p:sp>
        <p:nvSpPr>
          <p:cNvPr id="3" name="TextBox 2"/>
          <p:cNvSpPr txBox="1"/>
          <p:nvPr/>
        </p:nvSpPr>
        <p:spPr>
          <a:xfrm>
            <a:off x="457200" y="3840480"/>
            <a:ext cx="11277295" cy="1371600"/>
          </a:xfrm>
          <a:prstGeom prst="rect">
            <a:avLst/>
          </a:prstGeom>
          <a:noFill/>
        </p:spPr>
        <p:txBody>
          <a:bodyPr wrap="square">
            <a:spAutoFit/>
          </a:bodyPr>
          <a:lstStyle/>
          <a:p>
            <a:pPr algn="ctr">
              <a:defRPr sz="2800">
                <a:solidFill>
                  <a:srgbClr val="404040"/>
                </a:solidFill>
              </a:defRPr>
            </a:pPr>
            <a:r>
              <a:t>DTS: The data that makes safety testing possible.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