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0"/>
            <a:ext cx="11277295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5400" b="1">
                <a:solidFill>
                  <a:srgbClr val="003366"/>
                </a:solidFill>
              </a:defRPr>
            </a:pPr>
            <a:r>
              <a:t>Every Test Has a Story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384048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>
                <a:solidFill>
                  <a:srgbClr val="404040"/>
                </a:solidFill>
              </a:defRPr>
            </a:pPr>
            <a:r>
              <a:t>How Tragedy, Data, and Engineering Created Modern Crash Testing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The Pattern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280160"/>
            <a:ext cx="11277295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Every crash test exists because people were dying in a specific way</a:t>
            </a:r>
          </a:p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The pattern is always the same:</a:t>
            </a:r>
          </a:p>
          <a:p>
            <a:pPr lvl="1">
              <a:spcAft>
                <a:spcPts val="1200"/>
              </a:spcAft>
              <a:defRPr sz="2000">
                <a:solidFill>
                  <a:srgbClr val="404040"/>
                </a:solidFill>
              </a:defRPr>
            </a:pPr>
            <a:r>
              <a:t>    • TRAGEDY: People die in a specific way we don't understand</a:t>
            </a:r>
          </a:p>
          <a:p>
            <a:pPr lvl="1">
              <a:spcAft>
                <a:spcPts val="1200"/>
              </a:spcAft>
              <a:defRPr sz="2000">
                <a:solidFill>
                  <a:srgbClr val="404040"/>
                </a:solidFill>
              </a:defRPr>
            </a:pPr>
            <a:r>
              <a:t>    • INVESTIGATION: Researchers ask 'why?'</a:t>
            </a:r>
          </a:p>
          <a:p>
            <a:pPr lvl="1">
              <a:spcAft>
                <a:spcPts val="1200"/>
              </a:spcAft>
              <a:defRPr sz="2000">
                <a:solidFill>
                  <a:srgbClr val="404040"/>
                </a:solidFill>
              </a:defRPr>
            </a:pPr>
            <a:r>
              <a:t>    • DATA: Testing reveals the mechanism</a:t>
            </a:r>
          </a:p>
          <a:p>
            <a:pPr lvl="1">
              <a:spcAft>
                <a:spcPts val="1200"/>
              </a:spcAft>
              <a:defRPr sz="2000">
                <a:solidFill>
                  <a:srgbClr val="404040"/>
                </a:solidFill>
              </a:defRPr>
            </a:pPr>
            <a:r>
              <a:t>    • STANDARD: A test is created to measure it</a:t>
            </a:r>
          </a:p>
          <a:p>
            <a:pPr lvl="1">
              <a:spcAft>
                <a:spcPts val="1200"/>
              </a:spcAft>
              <a:defRPr sz="2000">
                <a:solidFill>
                  <a:srgbClr val="404040"/>
                </a:solidFill>
              </a:defRPr>
            </a:pPr>
            <a:r>
              <a:t>    • ENGINEERING: Manufacturers design to pass</a:t>
            </a:r>
          </a:p>
          <a:p>
            <a:pPr lvl="1">
              <a:spcAft>
                <a:spcPts val="1200"/>
              </a:spcAft>
              <a:defRPr sz="2000">
                <a:solidFill>
                  <a:srgbClr val="404040"/>
                </a:solidFill>
              </a:defRPr>
            </a:pPr>
            <a:r>
              <a:t>    • LIVES SAVED: The specific death mode decreases</a:t>
            </a:r>
          </a:p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Then a new tragedy emerges... and the cycle repeats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371600"/>
            <a:ext cx="11277295" cy="228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0" b="1">
                <a:solidFill>
                  <a:srgbClr val="0070C0"/>
                </a:solidFill>
              </a:defRPr>
            </a:pPr>
            <a:r>
              <a:t>77%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365760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600">
                <a:solidFill>
                  <a:srgbClr val="003366"/>
                </a:solidFill>
              </a:defRPr>
            </a:pPr>
            <a:r>
              <a:t>Reduction in traffic fatality rate since 1970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754880"/>
            <a:ext cx="10362895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>
                <a:solidFill>
                  <a:srgbClr val="404040"/>
                </a:solidFill>
              </a:defRPr>
            </a:pPr>
            <a:r>
              <a:t>1970: 4.74 deaths per 100M miles  →  Today: 1.10 deaths per 100M miles</a:t>
            </a:r>
            <a:br/>
            <a:r>
              <a:t>117,000 lives saved annually compared to 1970 rates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2560320"/>
            <a:ext cx="12191695" cy="18288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743200"/>
            <a:ext cx="11277295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400" b="1">
                <a:solidFill>
                  <a:srgbClr val="FFFFFF"/>
                </a:solidFill>
              </a:defRPr>
            </a:pPr>
            <a:r>
              <a:t>Chapter 1: Frontal Impact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572000"/>
            <a:ext cx="1127729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i="1">
                <a:solidFill>
                  <a:srgbClr val="404040"/>
                </a:solidFill>
              </a:defRPr>
            </a:pPr>
            <a:r>
              <a:t>The crash everyone thinks about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Before 1968: The Dark Age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280160"/>
            <a:ext cx="11277295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No federal safety requirements existed</a:t>
            </a:r>
          </a:p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Seatbelts were optional accessories</a:t>
            </a:r>
          </a:p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Dashboards were solid steel and chrome</a:t>
            </a:r>
          </a:p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Steering columns were rigid metal shafts pointed at driver's chest</a:t>
            </a:r>
          </a:p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Over 1 MILLION people were killed by steering columns alone</a:t>
            </a:r>
          </a:p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Industry position: 'Crashes are caused by bad drivers, not bad cars'</a:t>
            </a:r>
          </a:p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The problem? No one had data to prove otherwise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17920"/>
            <a:ext cx="1127729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i="1">
                <a:solidFill>
                  <a:srgbClr val="C8C8C8"/>
                </a:solidFill>
              </a:defRPr>
            </a:pPr>
            <a:r>
              <a:t>Fun fact: In 1937, death rate was 14.00 per 100M VMT — nearly 13x today's rate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FMVSS 208: Where It All Began (1968)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280160"/>
            <a:ext cx="11277295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First Federal Motor Vehicle Safety Standard for occupant protection</a:t>
            </a:r>
          </a:p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Initially required only seatbelt anchorages</a:t>
            </a:r>
          </a:p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30 mph frontal barrier test added later</a:t>
            </a:r>
          </a:p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This one standard drove development of:</a:t>
            </a:r>
          </a:p>
          <a:p>
            <a:pPr lvl="1">
              <a:spcAft>
                <a:spcPts val="1200"/>
              </a:spcAft>
              <a:defRPr sz="2000">
                <a:solidFill>
                  <a:srgbClr val="404040"/>
                </a:solidFill>
              </a:defRPr>
            </a:pPr>
            <a:r>
              <a:t>    • Modern seatbelt systems</a:t>
            </a:r>
          </a:p>
          <a:p>
            <a:pPr lvl="1">
              <a:spcAft>
                <a:spcPts val="1200"/>
              </a:spcAft>
              <a:defRPr sz="2000">
                <a:solidFill>
                  <a:srgbClr val="404040"/>
                </a:solidFill>
              </a:defRPr>
            </a:pPr>
            <a:r>
              <a:t>    • Frontal airbags</a:t>
            </a:r>
          </a:p>
          <a:p>
            <a:pPr lvl="1">
              <a:spcAft>
                <a:spcPts val="1200"/>
              </a:spcAft>
              <a:defRPr sz="2000">
                <a:solidFill>
                  <a:srgbClr val="404040"/>
                </a:solidFill>
              </a:defRPr>
            </a:pPr>
            <a:r>
              <a:t>    • Advanced restraint systems</a:t>
            </a:r>
          </a:p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But the road to airbags was not smooth...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The Airbag Wars: 28 Years of Fighting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188720"/>
            <a:ext cx="1371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0070C0"/>
                </a:solidFill>
              </a:defRPr>
            </a:pPr>
            <a:r>
              <a:t>1970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11680" y="1188720"/>
            <a:ext cx="9601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404040"/>
                </a:solidFill>
              </a:defRPr>
            </a:pPr>
            <a:r>
              <a:t>NHTSA proposes airbag requirement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737360"/>
            <a:ext cx="1371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0070C0"/>
                </a:solidFill>
              </a:defRPr>
            </a:pPr>
            <a:r>
              <a:t>1972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11680" y="1737360"/>
            <a:ext cx="9601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404040"/>
                </a:solidFill>
              </a:defRPr>
            </a:pPr>
            <a:r>
              <a:t>GM offers airbags on Oldsmobiles — few buyers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2286000"/>
            <a:ext cx="1371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0070C0"/>
                </a:solidFill>
              </a:defRPr>
            </a:pPr>
            <a:r>
              <a:t>1976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011680" y="2286000"/>
            <a:ext cx="9601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404040"/>
                </a:solidFill>
              </a:defRPr>
            </a:pPr>
            <a:r>
              <a:t>Industry lobbying delays requirement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2834640"/>
            <a:ext cx="1371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0070C0"/>
                </a:solidFill>
              </a:defRPr>
            </a:pPr>
            <a:r>
              <a:t>1977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011680" y="2834640"/>
            <a:ext cx="9601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404040"/>
                </a:solidFill>
              </a:defRPr>
            </a:pPr>
            <a:r>
              <a:t>Joan Claybrook pushes airbag mandate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3383280"/>
            <a:ext cx="1371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0070C0"/>
                </a:solidFill>
              </a:defRPr>
            </a:pPr>
            <a:r>
              <a:t>1981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011680" y="3383280"/>
            <a:ext cx="9601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404040"/>
                </a:solidFill>
              </a:defRPr>
            </a:pPr>
            <a:r>
              <a:t>Reagan administration RESCINDS mandate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3931920"/>
            <a:ext cx="1371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0070C0"/>
                </a:solidFill>
              </a:defRPr>
            </a:pPr>
            <a:r>
              <a:t>1983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011680" y="3931920"/>
            <a:ext cx="9601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404040"/>
                </a:solidFill>
              </a:defRPr>
            </a:pPr>
            <a:r>
              <a:t>Supreme Court rules rescission was arbitrary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" y="4480559"/>
            <a:ext cx="1371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0070C0"/>
                </a:solidFill>
              </a:defRPr>
            </a:pPr>
            <a:r>
              <a:t>1984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011680" y="4480559"/>
            <a:ext cx="9601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404040"/>
                </a:solidFill>
              </a:defRPr>
            </a:pPr>
            <a:r>
              <a:t>Compromise: 'automatic restraint' required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5029199"/>
            <a:ext cx="1371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0070C0"/>
                </a:solidFill>
              </a:defRPr>
            </a:pPr>
            <a:r>
              <a:t>1998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011680" y="5029199"/>
            <a:ext cx="9601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404040"/>
                </a:solidFill>
              </a:defRPr>
            </a:pPr>
            <a:r>
              <a:t>FINALLY: Frontal airbags mandatory — 28 years later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The Depowering Crisis (1990s)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280160"/>
            <a:ext cx="11277295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Early airbags were designed for unbelted adult males</a:t>
            </a:r>
          </a:p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Deployed with maximum force in all crashes</a:t>
            </a:r>
          </a:p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1990: First airbag fatality — a child in front seat</a:t>
            </a:r>
          </a:p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1997: 53 deaths from airbag deployment (peak year)</a:t>
            </a:r>
          </a:p>
          <a:p>
            <a:pPr lvl="1">
              <a:spcAft>
                <a:spcPts val="1200"/>
              </a:spcAft>
              <a:defRPr sz="2000">
                <a:solidFill>
                  <a:srgbClr val="404040"/>
                </a:solidFill>
              </a:defRPr>
            </a:pPr>
            <a:r>
              <a:t>    • Victims: mostly children and small women sitting close to airbag</a:t>
            </a:r>
          </a:p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The fix (1998-2000):</a:t>
            </a:r>
          </a:p>
          <a:p>
            <a:pPr lvl="1">
              <a:spcAft>
                <a:spcPts val="1200"/>
              </a:spcAft>
              <a:defRPr sz="2000">
                <a:solidFill>
                  <a:srgbClr val="404040"/>
                </a:solidFill>
              </a:defRPr>
            </a:pPr>
            <a:r>
              <a:t>    • 'Depowered' airbags with lower inflation force</a:t>
            </a:r>
          </a:p>
          <a:p>
            <a:pPr lvl="1">
              <a:spcAft>
                <a:spcPts val="1200"/>
              </a:spcAft>
              <a:defRPr sz="2000">
                <a:solidFill>
                  <a:srgbClr val="404040"/>
                </a:solidFill>
              </a:defRPr>
            </a:pPr>
            <a:r>
              <a:t>    • Weight sensors to detect occupant size</a:t>
            </a:r>
          </a:p>
          <a:p>
            <a:pPr lvl="1">
              <a:spcAft>
                <a:spcPts val="1200"/>
              </a:spcAft>
              <a:defRPr sz="2000">
                <a:solidFill>
                  <a:srgbClr val="404040"/>
                </a:solidFill>
              </a:defRPr>
            </a:pPr>
            <a:r>
              <a:t>    • Suppression systems for small occupants</a:t>
            </a:r>
          </a:p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Today: &lt;10 airbag deaths/year vs. ~2,800 lives saved/year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17920"/>
            <a:ext cx="1127729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i="1">
                <a:solidFill>
                  <a:srgbClr val="C8C8C8"/>
                </a:solidFill>
              </a:defRPr>
            </a:pPr>
            <a:r>
              <a:t>The data showed the problem. Better data gave us the fix.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NHTSA NCAP: Consumer Power (1979)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280160"/>
            <a:ext cx="11277295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Joan Claybrook's innovation: Test ABOVE the minimum standard</a:t>
            </a:r>
          </a:p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35 mph instead of 30 mph — more demanding</a:t>
            </a:r>
          </a:p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Publish results as star ratings — let consumers decide</a:t>
            </a:r>
          </a:p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Industry reaction: 'Unfair! Misleading! Will confuse consumers!'</a:t>
            </a:r>
          </a:p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What actually happened:</a:t>
            </a:r>
          </a:p>
          <a:p>
            <a:pPr lvl="1">
              <a:spcAft>
                <a:spcPts val="1200"/>
              </a:spcAft>
              <a:defRPr sz="2000">
                <a:solidFill>
                  <a:srgbClr val="404040"/>
                </a:solidFill>
              </a:defRPr>
            </a:pPr>
            <a:r>
              <a:t>    • '5-star safety rating' became marketing gold</a:t>
            </a:r>
          </a:p>
          <a:p>
            <a:pPr lvl="1">
              <a:spcAft>
                <a:spcPts val="1200"/>
              </a:spcAft>
              <a:defRPr sz="2000">
                <a:solidFill>
                  <a:srgbClr val="404040"/>
                </a:solidFill>
              </a:defRPr>
            </a:pPr>
            <a:r>
              <a:t>    • Manufacturers competed for top ratings</a:t>
            </a:r>
          </a:p>
          <a:p>
            <a:pPr lvl="1">
              <a:spcAft>
                <a:spcPts val="1200"/>
              </a:spcAft>
              <a:defRPr sz="2000">
                <a:solidFill>
                  <a:srgbClr val="404040"/>
                </a:solidFill>
              </a:defRPr>
            </a:pPr>
            <a:r>
              <a:t>    • Model for Euro NCAP, IIHS, and programs worldwide</a:t>
            </a:r>
          </a:p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Public data created accountability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IIHS Moderate Overlap (1995)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280160"/>
            <a:ext cx="11277295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The problem with full frontal: Only 25% of real crashes are 'full frontal'</a:t>
            </a:r>
          </a:p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Most crashes are offset — hitting at an angle or with one side</a:t>
            </a:r>
          </a:p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European research showed offset crashes were MORE deadly</a:t>
            </a:r>
          </a:p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IIHS innovation: 40% overlap into deformable barrier at 40 mph</a:t>
            </a:r>
          </a:p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Tests structural engagement on ONE side only</a:t>
            </a:r>
          </a:p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Early results shocked the industry:</a:t>
            </a:r>
          </a:p>
          <a:p>
            <a:pPr lvl="1">
              <a:spcAft>
                <a:spcPts val="1200"/>
              </a:spcAft>
              <a:defRPr sz="2000">
                <a:solidFill>
                  <a:srgbClr val="404040"/>
                </a:solidFill>
              </a:defRPr>
            </a:pPr>
            <a:r>
              <a:t>    • Some '5-star' NCAP vehicles performed poorly</a:t>
            </a:r>
          </a:p>
          <a:p>
            <a:pPr lvl="1">
              <a:spcAft>
                <a:spcPts val="1200"/>
              </a:spcAft>
              <a:defRPr sz="2000">
                <a:solidFill>
                  <a:srgbClr val="404040"/>
                </a:solidFill>
              </a:defRPr>
            </a:pPr>
            <a:r>
              <a:t>    • A-pillars folded, footwells crushed</a:t>
            </a:r>
          </a:p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Manufacturers redesigned front structures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371600"/>
            <a:ext cx="11277295" cy="228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0" b="1">
                <a:solidFill>
                  <a:srgbClr val="0070C0"/>
                </a:solidFill>
              </a:defRPr>
            </a:pPr>
            <a:r>
              <a:t>25%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365760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600">
                <a:solidFill>
                  <a:srgbClr val="003366"/>
                </a:solidFill>
              </a:defRPr>
            </a:pPr>
            <a:r>
              <a:t>The width that changed everything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754880"/>
            <a:ext cx="10362895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>
                <a:solidFill>
                  <a:srgbClr val="404040"/>
                </a:solidFill>
              </a:defRPr>
            </a:pPr>
            <a:r>
              <a:t>In 2012, IIHS introduced the small overlap test: only 25% of the vehicle hits a rigid barrier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Small Overlap Test (2012): The Shock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280160"/>
            <a:ext cx="539496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0070C0"/>
                </a:solidFill>
              </a:defRPr>
            </a:pPr>
            <a:r>
              <a:t>What Failed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828800"/>
            <a:ext cx="539496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• BMW 3 Series — MARGINAL</a:t>
            </a:r>
          </a:p>
          <a:p>
            <a:pPr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• Mercedes C-Class — MARGINAL</a:t>
            </a:r>
          </a:p>
          <a:p>
            <a:pPr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• Audi A4 — MARGINAL</a:t>
            </a:r>
          </a:p>
          <a:p>
            <a:pPr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• Lexus IS — MARGINAL</a:t>
            </a:r>
          </a:p>
          <a:p>
            <a:pPr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• Lexus ES — MARGINAL</a:t>
            </a:r>
          </a:p>
          <a:p>
            <a:pPr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• Lincoln MKZ — POOR</a:t>
            </a:r>
          </a:p>
          <a:p>
            <a:pPr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• Buick Regal — POOR</a:t>
            </a:r>
          </a:p>
          <a:p>
            <a:pPr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• Volkswagen CC — POOR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09360" y="1280160"/>
            <a:ext cx="539496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0070C0"/>
                </a:solidFill>
              </a:defRPr>
            </a:pPr>
            <a:r>
              <a:t>What Passed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09360" y="1828800"/>
            <a:ext cx="539496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• Acura TL — GOOD</a:t>
            </a:r>
          </a:p>
          <a:p>
            <a:pPr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• Volvo S60 — GOOD</a:t>
            </a:r>
          </a:p>
          <a:p>
            <a:pPr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• Infiniti G — ACCEPTABLE</a:t>
            </a:r>
          </a:p>
          <a:p>
            <a:pPr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• </a:t>
            </a:r>
          </a:p>
          <a:p>
            <a:pPr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• These were luxury vehicles that</a:t>
            </a:r>
          </a:p>
          <a:p>
            <a:pPr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• earned top marks in every other test.</a:t>
            </a:r>
          </a:p>
          <a:p>
            <a:pPr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• </a:t>
            </a:r>
          </a:p>
          <a:p>
            <a:pPr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• The small overlap exposed a</a:t>
            </a:r>
          </a:p>
          <a:p>
            <a:pPr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• critical structural blind spot.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The Industry Response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280160"/>
            <a:ext cx="11277295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Initial reaction: 'The test isn't realistic!'</a:t>
            </a:r>
          </a:p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Then: Rapid engineering response</a:t>
            </a:r>
          </a:p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What had to change:</a:t>
            </a:r>
          </a:p>
          <a:p>
            <a:pPr lvl="1">
              <a:spcAft>
                <a:spcPts val="1200"/>
              </a:spcAft>
              <a:defRPr sz="2000">
                <a:solidFill>
                  <a:srgbClr val="404040"/>
                </a:solidFill>
              </a:defRPr>
            </a:pPr>
            <a:r>
              <a:t>    • Structural members added outboard of frame rails</a:t>
            </a:r>
          </a:p>
          <a:p>
            <a:pPr lvl="1">
              <a:spcAft>
                <a:spcPts val="1200"/>
              </a:spcAft>
              <a:defRPr sz="2000">
                <a:solidFill>
                  <a:srgbClr val="404040"/>
                </a:solidFill>
              </a:defRPr>
            </a:pPr>
            <a:r>
              <a:t>    • A-pillar connection reinforced</a:t>
            </a:r>
          </a:p>
          <a:p>
            <a:pPr lvl="1">
              <a:spcAft>
                <a:spcPts val="1200"/>
              </a:spcAft>
              <a:defRPr sz="2000">
                <a:solidFill>
                  <a:srgbClr val="404040"/>
                </a:solidFill>
              </a:defRPr>
            </a:pPr>
            <a:r>
              <a:t>    • Firewall 'blocking' structures added</a:t>
            </a:r>
          </a:p>
          <a:p>
            <a:pPr lvl="1">
              <a:spcAft>
                <a:spcPts val="1200"/>
              </a:spcAft>
              <a:defRPr sz="2000">
                <a:solidFill>
                  <a:srgbClr val="404040"/>
                </a:solidFill>
              </a:defRPr>
            </a:pPr>
            <a:r>
              <a:t>    • Footwell intrusion resistance improved</a:t>
            </a:r>
          </a:p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Timeline:</a:t>
            </a:r>
          </a:p>
          <a:p>
            <a:pPr lvl="1">
              <a:spcAft>
                <a:spcPts val="1200"/>
              </a:spcAft>
              <a:defRPr sz="2000">
                <a:solidFill>
                  <a:srgbClr val="404040"/>
                </a:solidFill>
              </a:defRPr>
            </a:pPr>
            <a:r>
              <a:t>    • 2012: Most vehicles Poor or Marginal</a:t>
            </a:r>
          </a:p>
          <a:p>
            <a:pPr lvl="1">
              <a:spcAft>
                <a:spcPts val="1200"/>
              </a:spcAft>
              <a:defRPr sz="2000">
                <a:solidFill>
                  <a:srgbClr val="404040"/>
                </a:solidFill>
              </a:defRPr>
            </a:pPr>
            <a:r>
              <a:t>    • 2014: Mixed results — some improve</a:t>
            </a:r>
          </a:p>
          <a:p>
            <a:pPr lvl="1">
              <a:spcAft>
                <a:spcPts val="1200"/>
              </a:spcAft>
              <a:defRPr sz="2000">
                <a:solidFill>
                  <a:srgbClr val="404040"/>
                </a:solidFill>
              </a:defRPr>
            </a:pPr>
            <a:r>
              <a:t>    • 2016: Most new designs earn Good</a:t>
            </a:r>
          </a:p>
          <a:p>
            <a:pPr lvl="1">
              <a:spcAft>
                <a:spcPts val="1200"/>
              </a:spcAft>
              <a:defRPr sz="2000">
                <a:solidFill>
                  <a:srgbClr val="404040"/>
                </a:solidFill>
              </a:defRPr>
            </a:pPr>
            <a:r>
              <a:t>    • 2017: IIHS adds PASSENGER side test (prevent asymmetric gaming)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17920"/>
            <a:ext cx="1127729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i="1">
                <a:solidFill>
                  <a:srgbClr val="C8C8C8"/>
                </a:solidFill>
              </a:defRPr>
            </a:pPr>
            <a:r>
              <a:t>Five years. From widespread failure to widespread success.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2560320"/>
            <a:ext cx="12191695" cy="18288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743200"/>
            <a:ext cx="11277295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400" b="1">
                <a:solidFill>
                  <a:srgbClr val="FFFFFF"/>
                </a:solidFill>
              </a:defRPr>
            </a:pPr>
            <a:r>
              <a:t>Chapter 2: Side Impact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572000"/>
            <a:ext cx="1127729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i="1">
                <a:solidFill>
                  <a:srgbClr val="404040"/>
                </a:solidFill>
              </a:defRPr>
            </a:pPr>
            <a:r>
              <a:t>The door that wasn't a barrier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Side Impact: The Neglected Crash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280160"/>
            <a:ext cx="539496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0070C0"/>
                </a:solidFill>
              </a:defRPr>
            </a:pPr>
            <a:r>
              <a:t>The Statistics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828800"/>
            <a:ext cx="539496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• 25% of all crashes</a:t>
            </a:r>
          </a:p>
          <a:p>
            <a:pPr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• 30% of all fatalities</a:t>
            </a:r>
          </a:p>
          <a:p>
            <a:pPr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• More deadly PER CRASH than frontal</a:t>
            </a:r>
          </a:p>
          <a:p>
            <a:pPr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• </a:t>
            </a:r>
          </a:p>
          <a:p>
            <a:pPr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• Why so deadly?</a:t>
            </a:r>
          </a:p>
          <a:p>
            <a:pPr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• • Minimal crush space</a:t>
            </a:r>
          </a:p>
          <a:p>
            <a:pPr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• • No crumple zone</a:t>
            </a:r>
          </a:p>
          <a:p>
            <a:pPr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• • Direct loading to torso and head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09360" y="1280160"/>
            <a:ext cx="539496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0070C0"/>
                </a:solidFill>
              </a:defRPr>
            </a:pPr>
            <a:r>
              <a:t>The History of Neglect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09360" y="1828800"/>
            <a:ext cx="539496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• 1968: FMVSS 208 (frontal) — nothing for side</a:t>
            </a:r>
          </a:p>
          <a:p>
            <a:pPr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• 1979: NCAP ratings (frontal) — nothing for side</a:t>
            </a:r>
          </a:p>
          <a:p>
            <a:pPr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• 1990: First dynamic side test (FMVSS 214)</a:t>
            </a:r>
          </a:p>
          <a:p>
            <a:pPr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• 2003: IIHS side test</a:t>
            </a:r>
          </a:p>
          <a:p>
            <a:pPr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• </a:t>
            </a:r>
          </a:p>
          <a:p>
            <a:pPr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• Side got serious attention</a:t>
            </a:r>
          </a:p>
          <a:p>
            <a:pPr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• 25 YEARS after frontal.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The Side Airbag Revolution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188720"/>
            <a:ext cx="1371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0070C0"/>
                </a:solidFill>
              </a:defRPr>
            </a:pPr>
            <a:r>
              <a:t>Pre-1995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11680" y="1188720"/>
            <a:ext cx="9601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404040"/>
                </a:solidFill>
              </a:defRPr>
            </a:pPr>
            <a:r>
              <a:t>Nothing between your ribs and the door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737360"/>
            <a:ext cx="1371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0070C0"/>
                </a:solidFill>
              </a:defRPr>
            </a:pPr>
            <a:r>
              <a:t>1995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11680" y="1737360"/>
            <a:ext cx="9601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404040"/>
                </a:solidFill>
              </a:defRPr>
            </a:pPr>
            <a:r>
              <a:t>Volvo introduces first side torso airbag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2286000"/>
            <a:ext cx="1371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0070C0"/>
                </a:solidFill>
              </a:defRPr>
            </a:pPr>
            <a:r>
              <a:t>1998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011680" y="2286000"/>
            <a:ext cx="9601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404040"/>
                </a:solidFill>
              </a:defRPr>
            </a:pPr>
            <a:r>
              <a:t>First side curtain airbags (head protection)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2834640"/>
            <a:ext cx="1371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0070C0"/>
                </a:solidFill>
              </a:defRPr>
            </a:pPr>
            <a:r>
              <a:t>2003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011680" y="2834640"/>
            <a:ext cx="9601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404040"/>
                </a:solidFill>
              </a:defRPr>
            </a:pPr>
            <a:r>
              <a:t>IIHS side test launched — accelerates adoption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3383280"/>
            <a:ext cx="1371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0070C0"/>
                </a:solidFill>
              </a:defRPr>
            </a:pPr>
            <a:r>
              <a:t>2007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011680" y="3383280"/>
            <a:ext cx="9601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404040"/>
                </a:solidFill>
              </a:defRPr>
            </a:pPr>
            <a:r>
              <a:t>FMVSS 214 pole test requires head protection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3931920"/>
            <a:ext cx="1371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0070C0"/>
                </a:solidFill>
              </a:defRPr>
            </a:pPr>
            <a:r>
              <a:t>2010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011680" y="3931920"/>
            <a:ext cx="9601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404040"/>
                </a:solidFill>
              </a:defRPr>
            </a:pPr>
            <a:r>
              <a:t>Side curtain airbags standard on most vehicles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" y="4480559"/>
            <a:ext cx="1371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0070C0"/>
                </a:solidFill>
              </a:defRPr>
            </a:pPr>
            <a:r>
              <a:t>2021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011680" y="4480559"/>
            <a:ext cx="9601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404040"/>
                </a:solidFill>
              </a:defRPr>
            </a:pPr>
            <a:r>
              <a:t>IIHS updates side test: heavier, taller, faster barrier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IIHS Side Test Update (2021)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280160"/>
            <a:ext cx="11277295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The vehicle fleet changed — tests must change too</a:t>
            </a:r>
          </a:p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SUVs and trucks now dominate sales</a:t>
            </a:r>
          </a:p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Old barrier simulated an average car</a:t>
            </a:r>
          </a:p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New barrier simulates modern SUV/truck:</a:t>
            </a:r>
          </a:p>
          <a:p>
            <a:pPr lvl="1">
              <a:spcAft>
                <a:spcPts val="1200"/>
              </a:spcAft>
              <a:defRPr sz="2000">
                <a:solidFill>
                  <a:srgbClr val="404040"/>
                </a:solidFill>
              </a:defRPr>
            </a:pPr>
            <a:r>
              <a:t>    • Weight: 4,200 lbs (was 3,300 lbs)</a:t>
            </a:r>
          </a:p>
          <a:p>
            <a:pPr lvl="1">
              <a:spcAft>
                <a:spcPts val="1200"/>
              </a:spcAft>
              <a:defRPr sz="2000">
                <a:solidFill>
                  <a:srgbClr val="404040"/>
                </a:solidFill>
              </a:defRPr>
            </a:pPr>
            <a:r>
              <a:t>    • Speed: 37 mph (was 31 mph)</a:t>
            </a:r>
          </a:p>
          <a:p>
            <a:pPr lvl="1">
              <a:spcAft>
                <a:spcPts val="1200"/>
              </a:spcAft>
              <a:defRPr sz="2000">
                <a:solidFill>
                  <a:srgbClr val="404040"/>
                </a:solidFill>
              </a:defRPr>
            </a:pPr>
            <a:r>
              <a:t>    • Profile: Taller to match SUV front ends</a:t>
            </a:r>
          </a:p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Results: Many 'Good' vehicles dropped to lower ratings</a:t>
            </a:r>
          </a:p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Manufacturers redesigning structures AGAIN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17920"/>
            <a:ext cx="1127729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i="1">
                <a:solidFill>
                  <a:srgbClr val="C8C8C8"/>
                </a:solidFill>
              </a:defRPr>
            </a:pPr>
            <a:r>
              <a:t>The test evolved because the threat evolved.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2560320"/>
            <a:ext cx="12191695" cy="18288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743200"/>
            <a:ext cx="11277295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400" b="1">
                <a:solidFill>
                  <a:srgbClr val="FFFFFF"/>
                </a:solidFill>
              </a:defRPr>
            </a:pPr>
            <a:r>
              <a:t>Chapter 3: Rollover &amp; Roof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572000"/>
            <a:ext cx="1127729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i="1">
                <a:solidFill>
                  <a:srgbClr val="404040"/>
                </a:solidFill>
              </a:defRPr>
            </a:pPr>
            <a:r>
              <a:t>When the sky falls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371600"/>
            <a:ext cx="11277295" cy="228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0" b="1">
                <a:solidFill>
                  <a:srgbClr val="0070C0"/>
                </a:solidFill>
              </a:defRPr>
            </a:pPr>
            <a:r>
              <a:t>3% → 30%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365760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600">
                <a:solidFill>
                  <a:srgbClr val="003366"/>
                </a:solidFill>
              </a:defRPr>
            </a:pPr>
            <a:r>
              <a:t>Rollovers: 3% of crashes, but 30% of fatalities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754880"/>
            <a:ext cx="10362895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>
                <a:solidFill>
                  <a:srgbClr val="404040"/>
                </a:solidFill>
              </a:defRPr>
            </a:pPr>
            <a:r>
              <a:t>Ejection in rollover is 77% fatal • SUVs had higher rollover rates due to high center of gravity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Roof Crush Resistance (FMVSS 216)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280160"/>
            <a:ext cx="539496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0070C0"/>
                </a:solidFill>
              </a:defRPr>
            </a:pPr>
            <a:r>
              <a:t>The Original Standard (1973)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828800"/>
            <a:ext cx="539496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• Static test: plate pressed onto roof</a:t>
            </a:r>
          </a:p>
          <a:p>
            <a:pPr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• Required: 1.5× vehicle weight</a:t>
            </a:r>
          </a:p>
          <a:p>
            <a:pPr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• Only ONE side tested</a:t>
            </a:r>
          </a:p>
          <a:p>
            <a:pPr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• This standard was unchanged for 36 YEARS</a:t>
            </a:r>
          </a:p>
          <a:p>
            <a:pPr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• </a:t>
            </a:r>
          </a:p>
          <a:p>
            <a:pPr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• Advocates argued for decades:</a:t>
            </a:r>
          </a:p>
          <a:p>
            <a:pPr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• • 1.5× is far too weak</a:t>
            </a:r>
          </a:p>
          <a:p>
            <a:pPr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• • Roofs collapse in survivable crashes</a:t>
            </a:r>
          </a:p>
          <a:p>
            <a:pPr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• • Should be 4× or higher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09360" y="1280160"/>
            <a:ext cx="539496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0070C0"/>
                </a:solidFill>
              </a:defRPr>
            </a:pPr>
            <a:r>
              <a:t>The 2009 Upgrade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09360" y="1828800"/>
            <a:ext cx="539496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• Standard DOUBLED to 3× vehicle weight</a:t>
            </a:r>
          </a:p>
          <a:p>
            <a:pPr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• BOTH sides must be tested</a:t>
            </a:r>
          </a:p>
          <a:p>
            <a:pPr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• </a:t>
            </a:r>
          </a:p>
          <a:p>
            <a:pPr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• What changed in vehicles:</a:t>
            </a:r>
          </a:p>
          <a:p>
            <a:pPr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• • Stronger B-pillars</a:t>
            </a:r>
          </a:p>
          <a:p>
            <a:pPr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• • Reinforced roof rails</a:t>
            </a:r>
          </a:p>
          <a:p>
            <a:pPr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• • Ultra-high-strength steel</a:t>
            </a:r>
          </a:p>
          <a:p>
            <a:pPr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• </a:t>
            </a:r>
          </a:p>
          <a:p>
            <a:pPr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• IIHS pushed further: 4× for 'Good' rating</a:t>
            </a:r>
          </a:p>
          <a:p>
            <a:pPr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• Many vehicles now achieve 5-6×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The Other Solution: Electronic Stability Control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280160"/>
            <a:ext cx="11277295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Roof strength protects IN rollovers</a:t>
            </a:r>
          </a:p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ESC PREVENTS rollovers from happening</a:t>
            </a:r>
          </a:p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How it works:</a:t>
            </a:r>
          </a:p>
          <a:p>
            <a:pPr lvl="1">
              <a:spcAft>
                <a:spcPts val="1200"/>
              </a:spcAft>
              <a:defRPr sz="2000">
                <a:solidFill>
                  <a:srgbClr val="404040"/>
                </a:solidFill>
              </a:defRPr>
            </a:pPr>
            <a:r>
              <a:t>    • Detects loss of control (compares steering input to actual direction)</a:t>
            </a:r>
          </a:p>
          <a:p>
            <a:pPr lvl="1">
              <a:spcAft>
                <a:spcPts val="1200"/>
              </a:spcAft>
              <a:defRPr sz="2000">
                <a:solidFill>
                  <a:srgbClr val="404040"/>
                </a:solidFill>
              </a:defRPr>
            </a:pPr>
            <a:r>
              <a:t>    • Applies individual brakes to correct</a:t>
            </a:r>
          </a:p>
          <a:p>
            <a:pPr lvl="1">
              <a:spcAft>
                <a:spcPts val="1200"/>
              </a:spcAft>
              <a:defRPr sz="2000">
                <a:solidFill>
                  <a:srgbClr val="404040"/>
                </a:solidFill>
              </a:defRPr>
            </a:pPr>
            <a:r>
              <a:t>    • Acts in milliseconds — faster than human reaction</a:t>
            </a:r>
          </a:p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Effectiveness: 75% reduction in fatal single-vehicle rollovers</a:t>
            </a:r>
          </a:p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Required by FMVSS 126 (2012)</a:t>
            </a:r>
          </a:p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Combined with side curtain airbags = dramatically fewer rollover deaths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17920"/>
            <a:ext cx="1127729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i="1">
                <a:solidFill>
                  <a:srgbClr val="C8C8C8"/>
                </a:solidFill>
              </a:defRPr>
            </a:pPr>
            <a:r>
              <a:t>You prevent the rollover with ESC. If one happens anyway, the strong roof protects you.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2560320"/>
            <a:ext cx="12191695" cy="18288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743200"/>
            <a:ext cx="11277295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400" b="1">
                <a:solidFill>
                  <a:srgbClr val="FFFFFF"/>
                </a:solidFill>
              </a:defRPr>
            </a:pPr>
            <a:r>
              <a:t>Chapter 4: Fire &amp; Whiplash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572000"/>
            <a:ext cx="1127729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i="1">
                <a:solidFill>
                  <a:srgbClr val="404040"/>
                </a:solidFill>
              </a:defRPr>
            </a:pPr>
            <a:r>
              <a:t>The hidden killers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FMVSS 301: The Ford Pinto Scandal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280160"/>
            <a:ext cx="11277295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Post-crash fires were killing people in survivable crashes</a:t>
            </a:r>
          </a:p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Pinto's rear-mounted fuel tank could rupture in rear impacts</a:t>
            </a:r>
          </a:p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The infamous internal memo (1973):</a:t>
            </a:r>
          </a:p>
          <a:p>
            <a:pPr lvl="1">
              <a:spcAft>
                <a:spcPts val="1200"/>
              </a:spcAft>
              <a:defRPr sz="2000">
                <a:solidFill>
                  <a:srgbClr val="404040"/>
                </a:solidFill>
              </a:defRPr>
            </a:pPr>
            <a:r>
              <a:t>    • Fix cost: $11/car × 12.5 million cars = $137 million</a:t>
            </a:r>
          </a:p>
          <a:p>
            <a:pPr lvl="1">
              <a:spcAft>
                <a:spcPts val="1200"/>
              </a:spcAft>
              <a:defRPr sz="2000">
                <a:solidFill>
                  <a:srgbClr val="404040"/>
                </a:solidFill>
              </a:defRPr>
            </a:pPr>
            <a:r>
              <a:t>    • 'Acceptable' deaths: 180 × $200,000 = $36 million</a:t>
            </a:r>
          </a:p>
          <a:p>
            <a:pPr lvl="1">
              <a:spcAft>
                <a:spcPts val="1200"/>
              </a:spcAft>
              <a:defRPr sz="2000">
                <a:solidFill>
                  <a:srgbClr val="404040"/>
                </a:solidFill>
              </a:defRPr>
            </a:pPr>
            <a:r>
              <a:t>    • FORD CHOSE NOT TO FIX THE DESIGN</a:t>
            </a:r>
          </a:p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The reckoning:</a:t>
            </a:r>
          </a:p>
          <a:p>
            <a:pPr lvl="1">
              <a:spcAft>
                <a:spcPts val="1200"/>
              </a:spcAft>
              <a:defRPr sz="2000">
                <a:solidFill>
                  <a:srgbClr val="404040"/>
                </a:solidFill>
              </a:defRPr>
            </a:pPr>
            <a:r>
              <a:t>    • 1977: Mother Jones exposé 'Pinto Madness'</a:t>
            </a:r>
          </a:p>
          <a:p>
            <a:pPr lvl="1">
              <a:spcAft>
                <a:spcPts val="1200"/>
              </a:spcAft>
              <a:defRPr sz="2000">
                <a:solidFill>
                  <a:srgbClr val="404040"/>
                </a:solidFill>
              </a:defRPr>
            </a:pPr>
            <a:r>
              <a:t>    • 1978: Recall of 1.5 million Pintos</a:t>
            </a:r>
          </a:p>
          <a:p>
            <a:pPr lvl="1">
              <a:spcAft>
                <a:spcPts val="1200"/>
              </a:spcAft>
              <a:defRPr sz="2000">
                <a:solidFill>
                  <a:srgbClr val="404040"/>
                </a:solidFill>
              </a:defRPr>
            </a:pPr>
            <a:r>
              <a:t>    • 1978: First criminal prosecution of an automaker</a:t>
            </a:r>
          </a:p>
          <a:p>
            <a:pPr lvl="1">
              <a:spcAft>
                <a:spcPts val="1200"/>
              </a:spcAft>
              <a:defRPr sz="2000">
                <a:solidFill>
                  <a:srgbClr val="404040"/>
                </a:solidFill>
              </a:defRPr>
            </a:pPr>
            <a:r>
              <a:t>    • FMVSS 301 strengthened in direct response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17920"/>
            <a:ext cx="1127729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i="1">
                <a:solidFill>
                  <a:srgbClr val="C8C8C8"/>
                </a:solidFill>
              </a:defRPr>
            </a:pPr>
            <a:r>
              <a:t>Estimated 27-180 deaths from this single design decision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IIHS Head Restraints: The Whiplash Epidemic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280160"/>
            <a:ext cx="11277295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Over 1 MILLION whiplash injuries per year in US</a:t>
            </a:r>
          </a:p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Most occur in low-speed rear impacts</a:t>
            </a:r>
          </a:p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Chronic pain can persist for years</a:t>
            </a:r>
          </a:p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The problem with early head restraints:</a:t>
            </a:r>
          </a:p>
          <a:p>
            <a:pPr lvl="1">
              <a:spcAft>
                <a:spcPts val="1200"/>
              </a:spcAft>
              <a:defRPr sz="2000">
                <a:solidFill>
                  <a:srgbClr val="404040"/>
                </a:solidFill>
              </a:defRPr>
            </a:pPr>
            <a:r>
              <a:t>    • Set too low (didn't support head)</a:t>
            </a:r>
          </a:p>
          <a:p>
            <a:pPr lvl="1">
              <a:spcAft>
                <a:spcPts val="1200"/>
              </a:spcAft>
              <a:defRPr sz="2000">
                <a:solidFill>
                  <a:srgbClr val="404040"/>
                </a:solidFill>
              </a:defRPr>
            </a:pPr>
            <a:r>
              <a:t>    • Too far back (head snapped backward before contact)</a:t>
            </a:r>
          </a:p>
          <a:p>
            <a:pPr lvl="1">
              <a:spcAft>
                <a:spcPts val="1200"/>
              </a:spcAft>
              <a:defRPr sz="2000">
                <a:solidFill>
                  <a:srgbClr val="404040"/>
                </a:solidFill>
              </a:defRPr>
            </a:pPr>
            <a:r>
              <a:t>    • Often adjusted incorrectly or removed</a:t>
            </a:r>
          </a:p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Swedish innovation: 'Active' head restraints</a:t>
            </a:r>
          </a:p>
          <a:p>
            <a:pPr lvl="1">
              <a:spcAft>
                <a:spcPts val="1200"/>
              </a:spcAft>
              <a:defRPr sz="2000">
                <a:solidFill>
                  <a:srgbClr val="404040"/>
                </a:solidFill>
              </a:defRPr>
            </a:pPr>
            <a:r>
              <a:t>    • Move up and forward during crash</a:t>
            </a:r>
          </a:p>
          <a:p>
            <a:pPr lvl="1">
              <a:spcAft>
                <a:spcPts val="1200"/>
              </a:spcAft>
              <a:defRPr sz="2000">
                <a:solidFill>
                  <a:srgbClr val="404040"/>
                </a:solidFill>
              </a:defRPr>
            </a:pPr>
            <a:r>
              <a:t>    • Engage head earlier, reduce relative motion</a:t>
            </a:r>
          </a:p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IIHS dynamic test (2004): BioRID II dummy, rewards active systems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2560320"/>
            <a:ext cx="12191695" cy="18288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743200"/>
            <a:ext cx="11277295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400" b="1">
                <a:solidFill>
                  <a:srgbClr val="FFFFFF"/>
                </a:solidFill>
              </a:defRPr>
            </a:pPr>
            <a:r>
              <a:t>Chapter 5: Active Safety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572000"/>
            <a:ext cx="1127729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i="1">
                <a:solidFill>
                  <a:srgbClr val="404040"/>
                </a:solidFill>
              </a:defRPr>
            </a:pPr>
            <a:r>
              <a:t>From surviving crashes to preventing them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The Philosophy Shift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280160"/>
            <a:ext cx="539496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0070C0"/>
                </a:solidFill>
              </a:defRPr>
            </a:pPr>
            <a:r>
              <a:t>The Old Model (Passive Safety)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828800"/>
            <a:ext cx="539496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• Assume crash WILL happen</a:t>
            </a:r>
          </a:p>
          <a:p>
            <a:pPr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• Focus on protection DURING crash</a:t>
            </a:r>
          </a:p>
          <a:p>
            <a:pPr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• • Seatbelts</a:t>
            </a:r>
          </a:p>
          <a:p>
            <a:pPr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• • Airbags</a:t>
            </a:r>
          </a:p>
          <a:p>
            <a:pPr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• • Structure</a:t>
            </a:r>
          </a:p>
          <a:p>
            <a:pPr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• </a:t>
            </a:r>
          </a:p>
          <a:p>
            <a:pPr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• After 50 years, we've gotten very good</a:t>
            </a:r>
          </a:p>
          <a:p>
            <a:pPr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• at protecting people in crashes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09360" y="1280160"/>
            <a:ext cx="539496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0070C0"/>
                </a:solidFill>
              </a:defRPr>
            </a:pPr>
            <a:r>
              <a:t>The New Model (Active Safety)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09360" y="1828800"/>
            <a:ext cx="539496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• Try to PREVENT the crash</a:t>
            </a:r>
          </a:p>
          <a:p>
            <a:pPr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• Warn driver, brake automatically</a:t>
            </a:r>
          </a:p>
          <a:p>
            <a:pPr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• • AEB (Autonomous Emergency Braking)</a:t>
            </a:r>
          </a:p>
          <a:p>
            <a:pPr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• • ESC (Electronic Stability Control)</a:t>
            </a:r>
          </a:p>
          <a:p>
            <a:pPr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• • Lane Keeping</a:t>
            </a:r>
          </a:p>
          <a:p>
            <a:pPr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• • Blind Spot Monitoring</a:t>
            </a:r>
          </a:p>
          <a:p>
            <a:pPr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• </a:t>
            </a:r>
          </a:p>
          <a:p>
            <a:pPr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• If crash unavoidable, passive kicks in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IIHS Front Crash Prevention (2013)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280160"/>
            <a:ext cx="11277295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Tests Autonomous Emergency Braking (AEB) systems</a:t>
            </a:r>
          </a:p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Vehicle approaches stationary target at 12 mph and 25 mph</a:t>
            </a:r>
          </a:p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Measures: Does it warn? Does it brake? How much speed reduction?</a:t>
            </a:r>
          </a:p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Ratings: Superior / Advanced / Basic</a:t>
            </a:r>
          </a:p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The 2016 Industry Agreement:</a:t>
            </a:r>
          </a:p>
          <a:p>
            <a:pPr lvl="1">
              <a:spcAft>
                <a:spcPts val="1200"/>
              </a:spcAft>
              <a:defRPr sz="2000">
                <a:solidFill>
                  <a:srgbClr val="404040"/>
                </a:solidFill>
              </a:defRPr>
            </a:pPr>
            <a:r>
              <a:t>    • 20 automakers voluntarily committed to make AEB standard</a:t>
            </a:r>
          </a:p>
          <a:p>
            <a:pPr lvl="1">
              <a:spcAft>
                <a:spcPts val="1200"/>
              </a:spcAft>
              <a:defRPr sz="2000">
                <a:solidFill>
                  <a:srgbClr val="404040"/>
                </a:solidFill>
              </a:defRPr>
            </a:pPr>
            <a:r>
              <a:t>    • No government mandate required</a:t>
            </a:r>
          </a:p>
          <a:p>
            <a:pPr lvl="1">
              <a:spcAft>
                <a:spcPts val="1200"/>
              </a:spcAft>
              <a:defRPr sz="2000">
                <a:solidFill>
                  <a:srgbClr val="404040"/>
                </a:solidFill>
              </a:defRPr>
            </a:pPr>
            <a:r>
              <a:t>    • Achieved by 2022</a:t>
            </a:r>
          </a:p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The fastest safety technology adoption in history</a:t>
            </a:r>
          </a:p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AEB reduces rear-end crashes by 50%+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17920"/>
            <a:ext cx="1127729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i="1">
                <a:solidFill>
                  <a:srgbClr val="C8C8C8"/>
                </a:solidFill>
              </a:defRPr>
            </a:pPr>
            <a:r>
              <a:t>94% of crashes involve human error. AEB reacts in milliseconds.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The Pedestrian Crisis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280160"/>
            <a:ext cx="11277295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While occupant deaths have FALLEN, pedestrian deaths are RISING</a:t>
            </a:r>
          </a:p>
          <a:p>
            <a:pPr lvl="1">
              <a:spcAft>
                <a:spcPts val="1200"/>
              </a:spcAft>
              <a:defRPr sz="2000">
                <a:solidFill>
                  <a:srgbClr val="404040"/>
                </a:solidFill>
              </a:defRPr>
            </a:pPr>
            <a:r>
              <a:t>    • 2009: 4,109 pedestrian deaths</a:t>
            </a:r>
          </a:p>
          <a:p>
            <a:pPr lvl="1">
              <a:spcAft>
                <a:spcPts val="1200"/>
              </a:spcAft>
              <a:defRPr sz="2000">
                <a:solidFill>
                  <a:srgbClr val="404040"/>
                </a:solidFill>
              </a:defRPr>
            </a:pPr>
            <a:r>
              <a:t>    • 2022: 7,500+ pedestrian deaths</a:t>
            </a:r>
          </a:p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Why?</a:t>
            </a:r>
          </a:p>
          <a:p>
            <a:pPr lvl="1">
              <a:spcAft>
                <a:spcPts val="1200"/>
              </a:spcAft>
              <a:defRPr sz="2000">
                <a:solidFill>
                  <a:srgbClr val="404040"/>
                </a:solidFill>
              </a:defRPr>
            </a:pPr>
            <a:r>
              <a:t>    • Larger vehicles (SUVs, trucks) dominate sales</a:t>
            </a:r>
          </a:p>
          <a:p>
            <a:pPr lvl="1">
              <a:spcAft>
                <a:spcPts val="1200"/>
              </a:spcAft>
              <a:defRPr sz="2000">
                <a:solidFill>
                  <a:srgbClr val="404040"/>
                </a:solidFill>
              </a:defRPr>
            </a:pPr>
            <a:r>
              <a:t>    • Higher front ends hit torso/head, not legs</a:t>
            </a:r>
          </a:p>
          <a:p>
            <a:pPr lvl="1">
              <a:spcAft>
                <a:spcPts val="1200"/>
              </a:spcAft>
              <a:defRPr sz="2000">
                <a:solidFill>
                  <a:srgbClr val="404040"/>
                </a:solidFill>
              </a:defRPr>
            </a:pPr>
            <a:r>
              <a:t>    • Distracted driving and walking (phones)</a:t>
            </a:r>
          </a:p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IIHS Pedestrian AEB testing (2019):</a:t>
            </a:r>
          </a:p>
          <a:p>
            <a:pPr lvl="1">
              <a:spcAft>
                <a:spcPts val="1200"/>
              </a:spcAft>
              <a:defRPr sz="2000">
                <a:solidFill>
                  <a:srgbClr val="404040"/>
                </a:solidFill>
              </a:defRPr>
            </a:pPr>
            <a:r>
              <a:t>    • Adult pedestrian target crossing road</a:t>
            </a:r>
          </a:p>
          <a:p>
            <a:pPr lvl="1">
              <a:spcAft>
                <a:spcPts val="1200"/>
              </a:spcAft>
              <a:defRPr sz="2000">
                <a:solidFill>
                  <a:srgbClr val="404040"/>
                </a:solidFill>
              </a:defRPr>
            </a:pPr>
            <a:r>
              <a:t>    • Child pedestrian target</a:t>
            </a:r>
          </a:p>
          <a:p>
            <a:pPr lvl="1">
              <a:spcAft>
                <a:spcPts val="1200"/>
              </a:spcAft>
              <a:defRPr sz="2000">
                <a:solidFill>
                  <a:srgbClr val="404040"/>
                </a:solidFill>
              </a:defRPr>
            </a:pPr>
            <a:r>
              <a:t>    • Day and night scenarios</a:t>
            </a:r>
          </a:p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This is an active area of development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2560320"/>
            <a:ext cx="12191695" cy="18288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743200"/>
            <a:ext cx="11277295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400" b="1">
                <a:solidFill>
                  <a:srgbClr val="FFFFFF"/>
                </a:solidFill>
              </a:defRPr>
            </a:pPr>
            <a:r>
              <a:t>Chapter 6: Pedestrian Protection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572000"/>
            <a:ext cx="1127729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i="1">
                <a:solidFill>
                  <a:srgbClr val="404040"/>
                </a:solidFill>
              </a:defRPr>
            </a:pPr>
            <a:r>
              <a:t>When the car hits you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Euro NCAP Pedestrian Testing (Since 1997)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280160"/>
            <a:ext cx="11277295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Europe has tested pedestrian protection for 25+ years</a:t>
            </a:r>
          </a:p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Test methods use impactors (not full pedestrian dummies):</a:t>
            </a:r>
          </a:p>
          <a:p>
            <a:pPr lvl="1">
              <a:spcAft>
                <a:spcPts val="1200"/>
              </a:spcAft>
              <a:defRPr sz="2000">
                <a:solidFill>
                  <a:srgbClr val="404040"/>
                </a:solidFill>
              </a:defRPr>
            </a:pPr>
            <a:r>
              <a:t>    • Headform fired at hood surface</a:t>
            </a:r>
          </a:p>
          <a:p>
            <a:pPr lvl="1">
              <a:spcAft>
                <a:spcPts val="1200"/>
              </a:spcAft>
              <a:defRPr sz="2000">
                <a:solidFill>
                  <a:srgbClr val="404040"/>
                </a:solidFill>
              </a:defRPr>
            </a:pPr>
            <a:r>
              <a:t>    • Legform fired at bumper</a:t>
            </a:r>
          </a:p>
          <a:p>
            <a:pPr lvl="1">
              <a:spcAft>
                <a:spcPts val="1200"/>
              </a:spcAft>
              <a:defRPr sz="2000">
                <a:solidFill>
                  <a:srgbClr val="404040"/>
                </a:solidFill>
              </a:defRPr>
            </a:pPr>
            <a:r>
              <a:t>    • Measures acceleration, force, bending</a:t>
            </a:r>
          </a:p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What it drove:</a:t>
            </a:r>
          </a:p>
          <a:p>
            <a:pPr lvl="1">
              <a:spcAft>
                <a:spcPts val="1200"/>
              </a:spcAft>
              <a:defRPr sz="2000">
                <a:solidFill>
                  <a:srgbClr val="404040"/>
                </a:solidFill>
              </a:defRPr>
            </a:pPr>
            <a:r>
              <a:t>    • Active hood hinges (pop up to create crush space)</a:t>
            </a:r>
          </a:p>
          <a:p>
            <a:pPr lvl="1">
              <a:spcAft>
                <a:spcPts val="1200"/>
              </a:spcAft>
              <a:defRPr sz="2000">
                <a:solidFill>
                  <a:srgbClr val="404040"/>
                </a:solidFill>
              </a:defRPr>
            </a:pPr>
            <a:r>
              <a:t>    • Energy-absorbing bumper structures</a:t>
            </a:r>
          </a:p>
          <a:p>
            <a:pPr lvl="1">
              <a:spcAft>
                <a:spcPts val="1200"/>
              </a:spcAft>
              <a:defRPr sz="2000">
                <a:solidFill>
                  <a:srgbClr val="404040"/>
                </a:solidFill>
              </a:defRPr>
            </a:pPr>
            <a:r>
              <a:t>    • External pedestrian airbags (Volvo)</a:t>
            </a:r>
          </a:p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US has NO federal pedestrian crashworthiness standard</a:t>
            </a:r>
          </a:p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We test if cars AVOID pedestrians (AEB), not what happens if they don't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17920"/>
            <a:ext cx="1127729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i="1">
                <a:solidFill>
                  <a:srgbClr val="C8C8C8"/>
                </a:solidFill>
              </a:defRPr>
            </a:pPr>
            <a:r>
              <a:t>Europe: 25 years ahead. US: Playing catch-up.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2560320"/>
            <a:ext cx="12191695" cy="18288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743200"/>
            <a:ext cx="11277295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400" b="1">
                <a:solidFill>
                  <a:srgbClr val="FFFFFF"/>
                </a:solidFill>
              </a:defRPr>
            </a:pPr>
            <a:r>
              <a:t>Chapter 7: Beyond Automotive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572000"/>
            <a:ext cx="1127729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i="1">
                <a:solidFill>
                  <a:srgbClr val="404040"/>
                </a:solidFill>
              </a:defRPr>
            </a:pPr>
            <a:r>
              <a:t>Same physics, different arena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The Concussion Crisis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280160"/>
            <a:ext cx="11277295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2005: Dr. Bennet Omalu publishes first CTE case in NFL player</a:t>
            </a:r>
          </a:p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2009: NFL finally acknowledges concussion problem</a:t>
            </a:r>
          </a:p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2011: $765 million settlement with former players</a:t>
            </a:r>
          </a:p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The science:</a:t>
            </a:r>
          </a:p>
          <a:p>
            <a:pPr lvl="1">
              <a:spcAft>
                <a:spcPts val="1200"/>
              </a:spcAft>
              <a:defRPr sz="2000">
                <a:solidFill>
                  <a:srgbClr val="404040"/>
                </a:solidFill>
              </a:defRPr>
            </a:pPr>
            <a:r>
              <a:t>    • Concussion: Brain injury from rapid deceleration</a:t>
            </a:r>
          </a:p>
          <a:p>
            <a:pPr lvl="1">
              <a:spcAft>
                <a:spcPts val="1200"/>
              </a:spcAft>
              <a:defRPr sz="2000">
                <a:solidFill>
                  <a:srgbClr val="404040"/>
                </a:solidFill>
              </a:defRPr>
            </a:pPr>
            <a:r>
              <a:t>    • CTE: Degenerative disease from repeated impacts</a:t>
            </a:r>
          </a:p>
          <a:p>
            <a:pPr lvl="1">
              <a:spcAft>
                <a:spcPts val="1200"/>
              </a:spcAft>
              <a:defRPr sz="2000">
                <a:solidFill>
                  <a:srgbClr val="404040"/>
                </a:solidFill>
              </a:defRPr>
            </a:pPr>
            <a:r>
              <a:t>    • Even 'subconcussive' impacts accumulate</a:t>
            </a:r>
          </a:p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The question: Can better helmets reduce brain injury?</a:t>
            </a:r>
          </a:p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Same question we answer in automotive: How do we protect the head?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371600"/>
            <a:ext cx="11277295" cy="228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0" b="1">
                <a:solidFill>
                  <a:srgbClr val="0070C0"/>
                </a:solidFill>
              </a:defRPr>
            </a:pPr>
            <a:r>
              <a:t>90%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365760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600">
                <a:solidFill>
                  <a:srgbClr val="003366"/>
                </a:solidFill>
              </a:defRPr>
            </a:pPr>
            <a:r>
              <a:t>Reduction in football fatalities since NOCSAE standards (1973)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754880"/>
            <a:ext cx="10362895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>
                <a:solidFill>
                  <a:srgbClr val="404040"/>
                </a:solidFill>
              </a:defRPr>
            </a:pPr>
            <a:r>
              <a:t>1960s: 26 deaths/year  •  1970s: 15/year  •  2010s: 3/year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Helmet Testing Methods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280160"/>
            <a:ext cx="539496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0070C0"/>
                </a:solidFill>
              </a:defRPr>
            </a:pPr>
            <a:r>
              <a:t>Drop Tower Test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828800"/>
            <a:ext cx="539496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• Classic certification test</a:t>
            </a:r>
          </a:p>
          <a:p>
            <a:pPr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• Helmet on headform dropped onto anvil</a:t>
            </a:r>
          </a:p>
          <a:p>
            <a:pPr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• Measure head deceleration</a:t>
            </a:r>
          </a:p>
          <a:p>
            <a:pPr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• NOCSAE: 60" drop, SI &lt; 1200</a:t>
            </a:r>
          </a:p>
          <a:p>
            <a:pPr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• Multiple locations tested</a:t>
            </a:r>
          </a:p>
          <a:p>
            <a:pPr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• Hot, cold, wet conditions</a:t>
            </a:r>
          </a:p>
          <a:p>
            <a:pPr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• </a:t>
            </a:r>
          </a:p>
          <a:p>
            <a:pPr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• Simple, repeatable, historical baseline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09360" y="1280160"/>
            <a:ext cx="539496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0070C0"/>
                </a:solidFill>
              </a:defRPr>
            </a:pPr>
            <a:r>
              <a:t>Linear Impactor Test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09360" y="1828800"/>
            <a:ext cx="539496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• Newer, more game-realistic</a:t>
            </a:r>
          </a:p>
          <a:p>
            <a:pPr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• Ram fired at helmet at various angles</a:t>
            </a:r>
          </a:p>
          <a:p>
            <a:pPr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• Higher speeds achievable (20+ mph)</a:t>
            </a:r>
          </a:p>
          <a:p>
            <a:pPr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• Measures rotation, not just linear</a:t>
            </a:r>
          </a:p>
          <a:p>
            <a:pPr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• NFL/NFLPA protocol uses both</a:t>
            </a:r>
          </a:p>
          <a:p>
            <a:pPr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• </a:t>
            </a:r>
          </a:p>
          <a:p>
            <a:pPr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• Concussions may be caused more by</a:t>
            </a:r>
          </a:p>
          <a:p>
            <a:pPr>
              <a:spcAft>
                <a:spcPts val="800"/>
              </a:spcAft>
              <a:defRPr sz="2000">
                <a:solidFill>
                  <a:srgbClr val="404040"/>
                </a:solidFill>
              </a:defRPr>
            </a:pPr>
            <a:r>
              <a:t>• ROTATION than linear acceleration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The Automotive-Sports Connection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280160"/>
            <a:ext cx="11277295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Same physics, same instrumentation:</a:t>
            </a:r>
          </a:p>
          <a:p>
            <a:pPr lvl="1">
              <a:spcAft>
                <a:spcPts val="1200"/>
              </a:spcAft>
              <a:defRPr sz="2000">
                <a:solidFill>
                  <a:srgbClr val="404040"/>
                </a:solidFill>
              </a:defRPr>
            </a:pPr>
            <a:r>
              <a:t>    • What we protect: Head, brain</a:t>
            </a:r>
          </a:p>
          <a:p>
            <a:pPr lvl="1">
              <a:spcAft>
                <a:spcPts val="1200"/>
              </a:spcAft>
              <a:defRPr sz="2000">
                <a:solidFill>
                  <a:srgbClr val="404040"/>
                </a:solidFill>
              </a:defRPr>
            </a:pPr>
            <a:r>
              <a:t>    • Mechanism: Deceleration, rotation</a:t>
            </a:r>
          </a:p>
          <a:p>
            <a:pPr lvl="1">
              <a:spcAft>
                <a:spcPts val="1200"/>
              </a:spcAft>
              <a:defRPr sz="2000">
                <a:solidFill>
                  <a:srgbClr val="404040"/>
                </a:solidFill>
              </a:defRPr>
            </a:pPr>
            <a:r>
              <a:t>    • Measurement: Accelerometer</a:t>
            </a:r>
          </a:p>
          <a:p>
            <a:pPr lvl="1">
              <a:spcAft>
                <a:spcPts val="1200"/>
              </a:spcAft>
              <a:defRPr sz="2000">
                <a:solidFill>
                  <a:srgbClr val="404040"/>
                </a:solidFill>
              </a:defRPr>
            </a:pPr>
            <a:r>
              <a:t>    • Metric: HIC (auto) ≈ SI (helmets)</a:t>
            </a:r>
          </a:p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DTS products used in BOTH:</a:t>
            </a:r>
          </a:p>
          <a:p>
            <a:pPr lvl="1">
              <a:spcAft>
                <a:spcPts val="1200"/>
              </a:spcAft>
              <a:defRPr sz="2000">
                <a:solidFill>
                  <a:srgbClr val="404040"/>
                </a:solidFill>
              </a:defRPr>
            </a:pPr>
            <a:r>
              <a:t>    • Same accelerometers in crash dummies and helmet headforms</a:t>
            </a:r>
          </a:p>
          <a:p>
            <a:pPr lvl="1">
              <a:spcAft>
                <a:spcPts val="1200"/>
              </a:spcAft>
              <a:defRPr sz="2000">
                <a:solidFill>
                  <a:srgbClr val="404040"/>
                </a:solidFill>
              </a:defRPr>
            </a:pPr>
            <a:r>
              <a:t>    • Same data acquisition systems</a:t>
            </a:r>
          </a:p>
          <a:p>
            <a:pPr lvl="1">
              <a:spcAft>
                <a:spcPts val="1200"/>
              </a:spcAft>
              <a:defRPr sz="2000">
                <a:solidFill>
                  <a:srgbClr val="404040"/>
                </a:solidFill>
              </a:defRPr>
            </a:pPr>
            <a:r>
              <a:t>    • Same calibration standards</a:t>
            </a:r>
          </a:p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Injury thresholds from automotive cadaver research</a:t>
            </a:r>
          </a:p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inform helmet certification standards</a:t>
            </a:r>
          </a:p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It's the same science. Same data. Different application.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2560320"/>
            <a:ext cx="12191695" cy="18288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743200"/>
            <a:ext cx="11277295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400" b="1">
                <a:solidFill>
                  <a:srgbClr val="FFFFFF"/>
                </a:solidFill>
              </a:defRPr>
            </a:pPr>
            <a:r>
              <a:t>The Pattern Continues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572000"/>
            <a:ext cx="1127729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i="1">
                <a:solidFill>
                  <a:srgbClr val="404040"/>
                </a:solidFill>
              </a:defRPr>
            </a:pPr>
            <a:r>
              <a:t>What's next?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Every Test Exposed What the Previous Tests Missed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280160"/>
            <a:ext cx="11277295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1968: FMVSS 208 (frontal) → but side was neglected</a:t>
            </a:r>
          </a:p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1990: FMVSS 214 (side) → but offset crashes were missed</a:t>
            </a:r>
          </a:p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1995: IIHS Moderate Overlap → but small overlap was missed</a:t>
            </a:r>
          </a:p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2012: IIHS Small Overlap → but passenger side was gamed</a:t>
            </a:r>
          </a:p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2017: Small Overlap Passenger → but fleet changed (bigger SUVs)</a:t>
            </a:r>
          </a:p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2021: Updated Side Test → gaps remain...</a:t>
            </a:r>
          </a:p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What's next?</a:t>
            </a:r>
          </a:p>
          <a:p>
            <a:pPr lvl="1">
              <a:spcAft>
                <a:spcPts val="1200"/>
              </a:spcAft>
              <a:defRPr sz="2000">
                <a:solidFill>
                  <a:srgbClr val="404040"/>
                </a:solidFill>
              </a:defRPr>
            </a:pPr>
            <a:r>
              <a:t>    • Rear seat occupant protection</a:t>
            </a:r>
          </a:p>
          <a:p>
            <a:pPr lvl="1">
              <a:spcAft>
                <a:spcPts val="1200"/>
              </a:spcAft>
              <a:defRPr sz="2000">
                <a:solidFill>
                  <a:srgbClr val="404040"/>
                </a:solidFill>
              </a:defRPr>
            </a:pPr>
            <a:r>
              <a:t>    • Far-side impacts</a:t>
            </a:r>
          </a:p>
          <a:p>
            <a:pPr lvl="1">
              <a:spcAft>
                <a:spcPts val="1200"/>
              </a:spcAft>
              <a:defRPr sz="2000">
                <a:solidFill>
                  <a:srgbClr val="404040"/>
                </a:solidFill>
              </a:defRPr>
            </a:pPr>
            <a:r>
              <a:t>    • Vehicle compatibility (small cars vs. trucks)</a:t>
            </a:r>
          </a:p>
          <a:p>
            <a:pPr lvl="1">
              <a:spcAft>
                <a:spcPts val="1200"/>
              </a:spcAft>
              <a:defRPr sz="2000">
                <a:solidFill>
                  <a:srgbClr val="404040"/>
                </a:solidFill>
              </a:defRPr>
            </a:pPr>
            <a:r>
              <a:t>    • EV-specific tests (batteries, mass distribution)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Every Test Requires Data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280160"/>
            <a:ext cx="11277295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Frontal crash: Head, chest, femur loads — DTS instrumentation</a:t>
            </a:r>
          </a:p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Side crash: Pelvis, thorax, head loads — DTS instrumentation</a:t>
            </a:r>
          </a:p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Roof crush: Force vs. displacement — DTS load cells</a:t>
            </a:r>
          </a:p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Sled tests: Dummy kinematics — DTS systems</a:t>
            </a:r>
          </a:p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AEB tests: Vehicle dynamics, timing — expanding market</a:t>
            </a:r>
          </a:p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Pedestrian impactors: Headform acceleration — DTS accelerometers</a:t>
            </a:r>
          </a:p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Helmet testing: Same accelerometers, same DAQ</a:t>
            </a:r>
          </a:p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</a:t>
            </a:r>
          </a:p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Test methods evolve. Pass/fail thresholds change.</a:t>
            </a:r>
          </a:p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Vehicles change. DATA REQUIREMENTS REMAIN.</a:t>
            </a:r>
          </a:p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</a:t>
            </a:r>
          </a:p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DTS provides the data that makes every test meaningful.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828800"/>
            <a:ext cx="10362895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200" i="1">
                <a:solidFill>
                  <a:srgbClr val="003366"/>
                </a:solidFill>
              </a:defRPr>
            </a:pPr>
            <a:r>
              <a:t>"A crashed car is gone forever. The data is what remains."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754880"/>
            <a:ext cx="1036289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>
                <a:solidFill>
                  <a:srgbClr val="404040"/>
                </a:solidFill>
              </a:defRPr>
            </a:pPr>
            <a:r>
              <a:t>— Industry saying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Why This Matters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280160"/>
            <a:ext cx="11277295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77% reduction in fatality rate since 1970</a:t>
            </a:r>
          </a:p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~117,000 lives saved per year compared to 1970 rates</a:t>
            </a:r>
          </a:p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Each of those lives was saved by:</a:t>
            </a:r>
          </a:p>
          <a:p>
            <a:pPr lvl="1">
              <a:spcAft>
                <a:spcPts val="1200"/>
              </a:spcAft>
              <a:defRPr sz="2000">
                <a:solidFill>
                  <a:srgbClr val="404040"/>
                </a:solidFill>
              </a:defRPr>
            </a:pPr>
            <a:r>
              <a:t>    • A tragedy that revealed a problem</a:t>
            </a:r>
          </a:p>
          <a:p>
            <a:pPr lvl="1">
              <a:spcAft>
                <a:spcPts val="1200"/>
              </a:spcAft>
              <a:defRPr sz="2000">
                <a:solidFill>
                  <a:srgbClr val="404040"/>
                </a:solidFill>
              </a:defRPr>
            </a:pPr>
            <a:r>
              <a:t>    • Research that generated data</a:t>
            </a:r>
          </a:p>
          <a:p>
            <a:pPr lvl="1">
              <a:spcAft>
                <a:spcPts val="1200"/>
              </a:spcAft>
              <a:defRPr sz="2000">
                <a:solidFill>
                  <a:srgbClr val="404040"/>
                </a:solidFill>
              </a:defRPr>
            </a:pPr>
            <a:r>
              <a:t>    • A test that measured the problem</a:t>
            </a:r>
          </a:p>
          <a:p>
            <a:pPr lvl="1">
              <a:spcAft>
                <a:spcPts val="1200"/>
              </a:spcAft>
              <a:defRPr sz="2000">
                <a:solidFill>
                  <a:srgbClr val="404040"/>
                </a:solidFill>
              </a:defRPr>
            </a:pPr>
            <a:r>
              <a:t>    • Engineering that solved it</a:t>
            </a:r>
          </a:p>
          <a:p>
            <a:pPr lvl="1">
              <a:spcAft>
                <a:spcPts val="1200"/>
              </a:spcAft>
              <a:defRPr sz="2000">
                <a:solidFill>
                  <a:srgbClr val="404040"/>
                </a:solidFill>
              </a:defRPr>
            </a:pPr>
            <a:r>
              <a:t>    • Data that validated the solution</a:t>
            </a:r>
          </a:p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DTS is in the chain at steps 2, 3, and 5.</a:t>
            </a:r>
          </a:p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We don't make cars safer directly.</a:t>
            </a:r>
          </a:p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We capture the data that lets engineers make cars safer.</a:t>
            </a:r>
          </a:p>
          <a:p>
            <a:pPr>
              <a:spcAft>
                <a:spcPts val="1200"/>
              </a:spcAft>
              <a:defRPr sz="2400">
                <a:solidFill>
                  <a:srgbClr val="404040"/>
                </a:solidFill>
              </a:defRPr>
            </a:pPr>
            <a:r>
              <a:t>• THE DATA SAVES LIVES.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0"/>
            <a:ext cx="11277295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5400" b="1">
                <a:solidFill>
                  <a:srgbClr val="003366"/>
                </a:solidFill>
              </a:defRPr>
            </a:pPr>
            <a:r>
              <a:t>Questions?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384048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>
                <a:solidFill>
                  <a:srgbClr val="404040"/>
                </a:solidFill>
              </a:defRPr>
            </a:pPr>
            <a:r>
              <a:t>Every test has a story. Every story started with tragedy.</a:t>
            </a:r>
            <a:br/>
            <a:r>
              <a:t>Every tragedy ended when we got the data to understand it.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