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silence. Let the room settle.]</a:t>
            </a:r>
          </a:p>
          <a:p/>
          <a:p>
            <a:r>
              <a:t>Every safety standard was written in blood.</a:t>
            </a:r>
          </a:p>
          <a:p/>
          <a:p>
            <a:r>
              <a:t>That's not a metaphor. It's literal truth. Behind every FMVSS regulation, every IIHS test protocol, every NOCSAE helmet standard - there are people who died.</a:t>
            </a:r>
          </a:p>
          <a:p/>
          <a:p>
            <a:r>
              <a:t>Today I want to tell you four stories. Four tragedies that became triumphs. Four times when data - data captured by instrumentation like ours - made the difference between "people keep dying" and "this never happens again."</a:t>
            </a:r>
          </a:p>
          <a:p/>
          <a:p>
            <a:r>
              <a:t>These stories are not easy to hear. But I think they're important. Because they remind us why we do what we do.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story I'm going to tell follows the same arc.</a:t>
            </a:r>
          </a:p>
          <a:p/>
          <a:p>
            <a:r>
              <a:t>It starts with tragedy. Someone dies. Often many people die.</a:t>
            </a:r>
          </a:p>
          <a:p/>
          <a:p>
            <a:r>
              <a:t>Then comes investigation. Engineers ask: What happened? Why?</a:t>
            </a:r>
          </a:p>
          <a:p/>
          <a:p>
            <a:r>
              <a:t>Then data. We test. We measure. We quantify what went wrong.</a:t>
            </a:r>
          </a:p>
          <a:p/>
          <a:p>
            <a:r>
              <a:t>Then solution. We redesign. We regulate. We change.</a:t>
            </a:r>
          </a:p>
          <a:p/>
          <a:p>
            <a:r>
              <a:t>And finally, triumph. The deaths stop. Lives are saved.</a:t>
            </a:r>
          </a:p>
          <a:p/>
          <a:p>
            <a:r>
              <a:t>This arc - from tragedy to triumph - is the arc of safety engineering. And data is the hinge point that makes the transformation possible.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Story one. The children who were killed by safety.</a:t>
            </a:r>
          </a:p>
          <a:p/>
          <a:p>
            <a:r>
              <a:t>This is perhaps the most tragic story in automotive safety history. Because the very device designed to protect - the airbag - became the killer.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Between 1990 and 1997, airbags killed over 175 people.</a:t>
            </a:r>
          </a:p>
          <a:p/>
          <a:p>
            <a:r>
              <a:t>Most of them were children. Some were small women. Some were people who sat too close to the steering wheel.</a:t>
            </a:r>
          </a:p>
          <a:p/>
          <a:p>
            <a:r>
              <a:t>[Pause - let this land]</a:t>
            </a:r>
          </a:p>
          <a:p/>
          <a:p>
            <a:r>
              <a:t>The youngest victim I know of was 1 month old. Killed by an airbag while riding in a rear-facing car seat placed in the front passenger position.</a:t>
            </a:r>
          </a:p>
          <a:p/>
          <a:p>
            <a:r>
              <a:t>These weren't high-speed crashes. These were fender-benders. 10 mph impacts. Situations where everyone should have walked away.</a:t>
            </a:r>
          </a:p>
          <a:p/>
          <a:p>
            <a:r>
              <a:t>Instead, parents watched their children die from the very device that was supposed to protect them.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question was devastating: Why?</a:t>
            </a:r>
          </a:p>
          <a:p/>
          <a:p>
            <a:r>
              <a:t>Airbags had been sold as the ultimate safety device. They would save 12,000 lives per year, the government said. And they were saving lives - adult male lives, mostly.</a:t>
            </a:r>
          </a:p>
          <a:p/>
          <a:p>
            <a:r>
              <a:t>But they were also killing. And the deaths were concentrated among a specific population: Children. Small women. Anyone who wasn't a large adult male.</a:t>
            </a:r>
          </a:p>
          <a:p/>
          <a:p>
            <a:r>
              <a:t>Engineers had to find out why. And the only way to find out was to test.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investigation centered on out-of-position testing.</a:t>
            </a:r>
          </a:p>
          <a:p/>
          <a:p>
            <a:r>
              <a:t>What happens when someone isn't sitting in the ideal position? What happens when they're too close to the airbag? What happens when they're small?</a:t>
            </a:r>
          </a:p>
          <a:p/>
          <a:p>
            <a:r>
              <a:t>Researchers put instrumented dummies - small female dummies, child dummies, infant dummies - in various positions relative to the airbag. And then they deployed the airbag.</a:t>
            </a:r>
          </a:p>
          <a:p/>
          <a:p>
            <a:r>
              <a:t>The dummies were instrumented with accelerometers and load cells. The same kinds of sensors DTS makes today.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data was horrifying.</a:t>
            </a:r>
          </a:p>
          <a:p/>
          <a:p>
            <a:r>
              <a:t>Early airbags inflated at roughly 200 miles per hour. When that explosion hit a small child positioned close to the bag, the neck loads were catastrophic.</a:t>
            </a:r>
          </a:p>
          <a:p/>
          <a:p>
            <a:r>
              <a:t>The injury threshold for a child's neck is about 1,600 Newtons. The data showed loads of 3,500 Newtons or more. More than double the fatal threshold.</a:t>
            </a:r>
          </a:p>
          <a:p/>
          <a:p>
            <a:r>
              <a:t>The airbags weren't just dangerous - they were essentially guaranteed to kill children in certain positions.</a:t>
            </a:r>
          </a:p>
          <a:p/>
          <a:p>
            <a:r>
              <a:t>But without the data, no one would have known exactly why. And without knowing why, you can't engineer a solution.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data drove a cascade of engineering solutions:</a:t>
            </a:r>
          </a:p>
          <a:p/>
          <a:p>
            <a:r>
              <a:t>First, in 1998, immediate depowering. Reduce the inflation force by 20-35%. Accept that some large males in severe crashes might not be perfectly protected, in exchange for not killing children.</a:t>
            </a:r>
          </a:p>
          <a:p/>
          <a:p>
            <a:r>
              <a:t>Second, dual-stage inflators. Variable deployment force based on crash severity. Light crash? Light deployment.</a:t>
            </a:r>
          </a:p>
          <a:p/>
          <a:p>
            <a:r>
              <a:t>Third, occupant classification. Weight sensors in seats to detect children and small adults. Adjust or suppress the airbag accordingly.</a:t>
            </a:r>
          </a:p>
          <a:p/>
          <a:p>
            <a:r>
              <a:t>Fourth, suppression for rear-facing child seats. If a sensor detects a rear-facing seat, the airbag turns off completely.</a:t>
            </a:r>
          </a:p>
          <a:p/>
          <a:p>
            <a:r>
              <a:t>Each of these solutions required new testing. New data. New validation that the fix actually worked.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triumph: Airbag fatalities dropped from over 50 per year to essentially zero.</a:t>
            </a:r>
          </a:p>
          <a:p/>
          <a:p>
            <a:r>
              <a:t>Modern airbags are smart. They detect who's in the seat. They know how severe the crash is. They deploy with appropriate force - or don't deploy at all.</a:t>
            </a:r>
          </a:p>
          <a:p/>
          <a:p>
            <a:r>
              <a:t>And those 50+ people per year who used to die? They're alive. Every year, those 50 people go home to their families instead of going to the morgue.</a:t>
            </a:r>
          </a:p>
          <a:p/>
          <a:p>
            <a:r>
              <a:t>That's what data did. Data turned a child-killing device into a life-saving device.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Story two. The car that was cheaper to let burn.</a:t>
            </a:r>
          </a:p>
          <a:p/>
          <a:p>
            <a:r>
              <a:t>This is the story of the Ford Pinto. And it's a story about what happens when engineering is overruled by accounting.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Ford Pinto was a bestseller in the 1970s. Small, cheap, fuel-efficient during the oil crisis.</a:t>
            </a:r>
          </a:p>
          <a:p/>
          <a:p>
            <a:r>
              <a:t>It had one problem: The gas tank was mounted behind the rear axle, only 9 inches from the rear bumper.</a:t>
            </a:r>
          </a:p>
          <a:p/>
          <a:p>
            <a:r>
              <a:t>In a rear-end collision - even at moderate speed - the rear crumpled into the gas tank. The tank ruptured. Fuel sprayed. A spark ignited it.</a:t>
            </a:r>
          </a:p>
          <a:p/>
          <a:p>
            <a:r>
              <a:t>And people burned to death inside their cars.</a:t>
            </a:r>
          </a:p>
          <a:p/>
          <a:p>
            <a:r>
              <a:t>It's impossible to know the exact death toll. Estimates range from 27 to several hundred. What we know for certain: Ford knew about the problem before anyone died.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the audience read the slide]</a:t>
            </a:r>
          </a:p>
          <a:p/>
          <a:p>
            <a:r>
              <a:t>This is from an actual internal Ford memo.</a:t>
            </a:r>
          </a:p>
          <a:p/>
          <a:p>
            <a:r>
              <a:t>The cost to fix the problem: $11 per car. Eleven dollars. For 12.5 million vehicles, that's $137 million.</a:t>
            </a:r>
          </a:p>
          <a:p/>
          <a:p>
            <a:r>
              <a:t>The "benefit" of fixing it - in Ford's calculation - was 180 fewer deaths. At $200,000 per death (their number), that's $36 million.</a:t>
            </a:r>
          </a:p>
          <a:p/>
          <a:p>
            <a:r>
              <a:t>Cost exceeds benefit. Don't fix it.</a:t>
            </a:r>
          </a:p>
          <a:p/>
          <a:p>
            <a:r>
              <a:t>[Pause]</a:t>
            </a:r>
          </a:p>
          <a:p/>
          <a:p>
            <a:r>
              <a:t>This is what happens when safety decisions are made without proper data context. When human lives are just numbers in a spreadsheet.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data that should have driven the decision was clear.</a:t>
            </a:r>
          </a:p>
          <a:p/>
          <a:p>
            <a:r>
              <a:t>Rear impact testing showed fuel leakage far exceeding safe limits. The tank design failed at impacts as low as 25 mph.</a:t>
            </a:r>
          </a:p>
          <a:p/>
          <a:p>
            <a:r>
              <a:t>Ford's own engineers knew. They had the data. But the data didn't make it past the accounting department.</a:t>
            </a:r>
          </a:p>
          <a:p/>
          <a:p>
            <a:r>
              <a:t>After the scandal broke, after the lawsuits, after the criminal charges - the federal government strengthened FMVSS 301, the fuel system integrity standard.</a:t>
            </a:r>
          </a:p>
          <a:p/>
          <a:p>
            <a:r>
              <a:t>Now every vehicle is tested. Rear impact at 50 mph. Side impact at 20 mph. Rollover in 360 degrees. Fuel leakage is measured precisely - using instrumentation - and limits are enforced.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solutions were straightforward - and cheap.</a:t>
            </a:r>
          </a:p>
          <a:p/>
          <a:p>
            <a:r>
              <a:t>That $11 fix? It included a plastic shield to protect the tank, reinforced bumper mounts, and better tank location.</a:t>
            </a:r>
          </a:p>
          <a:p/>
          <a:p>
            <a:r>
              <a:t>Today, fuel system integrity is non-negotiable. Tanks are mounted in protected locations. They're designed to deform without rupturing. Fuel lines are self-sealing.</a:t>
            </a:r>
          </a:p>
          <a:p/>
          <a:p>
            <a:r>
              <a:t>And critically: Every design is tested. Instrumented. Measured. You can't claim safety without proving it with data.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triumph: Vehicle fire deaths have dropped 76% since 1980.</a:t>
            </a:r>
          </a:p>
          <a:p/>
          <a:p>
            <a:r>
              <a:t>Some of that is better firefighting. Some is better rescue. But much of it is engineering: Vehicles simply don't catch fire like they used to.</a:t>
            </a:r>
          </a:p>
          <a:p/>
          <a:p>
            <a:r>
              <a:t>The Pinto scandal forced the industry to take fuel system safety seriously. It forced regulators to mandate testing. And it established the principle that safety decisions must be based on data, not cost-benefit analysis.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Story three. The test that humbled an industry.</a:t>
            </a:r>
          </a:p>
          <a:p/>
          <a:p>
            <a:r>
              <a:t>This is the story of the IIHS small overlap test. And it's a reminder that even when we think we've solved a problem, we might be missing something.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By 2010, frontal crash safety was considered a solved problem. Vehicles were acing the federal full-frontal test. They were acing the IIHS moderate overlap test. Deaths were down.</a:t>
            </a:r>
          </a:p>
          <a:p/>
          <a:p>
            <a:r>
              <a:t>But IIHS researchers noticed something in real-world crash data. People were still dying in frontal crashes. And they were dying in a specific pattern.</a:t>
            </a:r>
          </a:p>
          <a:p/>
          <a:p>
            <a:r>
              <a:t>Tree strikes. Pole strikes. Corner-to-corner with other vehicles. Crashes where only 20-25% of the vehicle's width was engaged.</a:t>
            </a:r>
          </a:p>
          <a:p/>
          <a:p>
            <a:r>
              <a:t>These "small overlap" crashes weren't captured by existing tests. The vehicles that aced the 40% overlap test? They were failing in real crashes.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IIHS developed a new test. Twenty-five percent overlap. Rigid barrier - not deformable. Forty miles per hour.</a:t>
            </a:r>
          </a:p>
          <a:p/>
          <a:p>
            <a:r>
              <a:t>The test was designed to stress the part of the vehicle structure that existing tests missed: The outer edge. The corner. The area where all those trees and poles were hitting.</a:t>
            </a:r>
          </a:p>
          <a:p/>
          <a:p>
            <a:r>
              <a:t>In 2012, they started testing. The results shocked everyone.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BMW 5-Series: Marginal.</a:t>
            </a:r>
          </a:p>
          <a:p>
            <a:r>
              <a:t>Mercedes C-Class: Marginal.</a:t>
            </a:r>
          </a:p>
          <a:p>
            <a:r>
              <a:t>Audi A4: Marginal.</a:t>
            </a:r>
          </a:p>
          <a:p>
            <a:r>
              <a:t>Lexus ES: Poor.</a:t>
            </a:r>
          </a:p>
          <a:p/>
          <a:p>
            <a:r>
              <a:t>These are the most expensive, most prestigious vehicles on the road. Vehicles marketed as "safe." Vehicles that aced every other crash test.</a:t>
            </a:r>
          </a:p>
          <a:p/>
          <a:p>
            <a:r>
              <a:t>And they failed. Only 3 of 13 midsize cars earned "Good" in the first round.</a:t>
            </a:r>
          </a:p>
          <a:p/>
          <a:p>
            <a:r>
              <a:t>The data showed catastrophic intrusion. Footwells collapsed. Steering columns displaced. Dummies' heads struck hard interior surfaces. Feet were trapped in crushed metal.</a:t>
            </a:r>
          </a:p>
          <a:p/>
          <a:p>
            <a:r>
              <a:t>The instrument data told the story: HIC values exceeding limits. Femur loads off the charts. Lower leg compression in the critical injury range.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industry responded with remarkable speed.</a:t>
            </a:r>
          </a:p>
          <a:p/>
          <a:p>
            <a:r>
              <a:t>Within two years, most manufacturers had fundamentally redesigned their front structures. They added small overlap load paths. Extended bumper beams. Reinforced A-pillars.</a:t>
            </a:r>
          </a:p>
          <a:p/>
          <a:p>
            <a:r>
              <a:t>By 2015, most vehicles were earning "Good" ratings. The test that humbled the industry became the test that improved the industry.</a:t>
            </a:r>
          </a:p>
          <a:p/>
          <a:p>
            <a:r>
              <a:t>But it took instrumented testing to prove the problem. Without precise measurement of what was happening to the dummies - the head injury values, the leg loads, the chest compression - you couldn't quantify the failure. And you couldn't prove that the redesign worked.</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triumph: Within three years of the small overlap test introduction, frontal crash deaths dropped an additional 8%.</a:t>
            </a:r>
          </a:p>
          <a:p/>
          <a:p>
            <a:r>
              <a:t>That's after decades of improvement. That's when everyone thought frontal safety was "done."</a:t>
            </a:r>
          </a:p>
          <a:p/>
          <a:p>
            <a:r>
              <a:t>The test revealed a hidden vulnerability. Data quantified it. Engineering fixed it. And real people - thousands of them - are alive because of it.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Story four. The sport that saved itself.</a:t>
            </a:r>
          </a:p>
          <a:p/>
          <a:p>
            <a:r>
              <a:t>This is the story of football helmets. And it's a reminder that safety standards can transform an entire culture.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1960s and early 1970s, American football was deadly.</a:t>
            </a:r>
          </a:p>
          <a:p/>
          <a:p>
            <a:r>
              <a:t>Thirty-two players died every year from head and neck injuries. High school kids. College students. Professionals.</a:t>
            </a:r>
          </a:p>
          <a:p/>
          <a:p>
            <a:r>
              <a:t>Helmets existed. Players wore them. But the helmets weren't protecting them - because there was no standard. There was no test. There was no way to know if a helmet actually worked.</a:t>
            </a:r>
          </a:p>
          <a:p/>
          <a:p>
            <a:r>
              <a:t>Manufacturers made claims. Coaches trusted them. And players died.</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1969, the National Operating Committee on Standards for Athletic Equipment - NOCSAE - was formed.</a:t>
            </a:r>
          </a:p>
          <a:p/>
          <a:p>
            <a:r>
              <a:t>Their mission: Develop a test that actually predicts whether a helmet will protect a player.</a:t>
            </a:r>
          </a:p>
          <a:p/>
          <a:p>
            <a:r>
              <a:t>They built drop towers. They instrumented headforms with accelerometers. They developed the Severity Index metric - an integral of acceleration that correlates with brain injury risk.</a:t>
            </a:r>
          </a:p>
          <a:p/>
          <a:p>
            <a:r>
              <a:t>They tested every helmet on the market. Many failed. Some failed spectacularly.</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data was stark.</a:t>
            </a:r>
          </a:p>
          <a:p/>
          <a:p>
            <a:r>
              <a:t>Some helmets attenuated impact beautifully - SI values of 600, 800. Well under the 1200 threshold.</a:t>
            </a:r>
          </a:p>
          <a:p/>
          <a:p>
            <a:r>
              <a:t>Other helmets - including some market leaders - showed SI values of 1500, 1800, 2000. They weren't just failing; they weren't even close to passing.</a:t>
            </a:r>
          </a:p>
          <a:p/>
          <a:p>
            <a:r>
              <a:t>Players were wearing helmets that provided almost no protection. And nobody knew - because nobody had measured.</a:t>
            </a:r>
          </a:p>
          <a:p/>
          <a:p>
            <a:r>
              <a:t>NOCSAE measurement changed that. Suddenly there was objective data. Helmets either worked or they didn't. And you could prove which was which.</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solution was elegant: Set a standard, and let the market respond.</a:t>
            </a:r>
          </a:p>
          <a:p/>
          <a:p>
            <a:r>
              <a:t>NOCSAE established the SI &lt; 1200 requirement. In 1980, the NCAA mandated that all helmets meet the standard. High school federations followed.</a:t>
            </a:r>
          </a:p>
          <a:p/>
          <a:p>
            <a:r>
              <a:t>Suddenly, helmet manufacturers had to design for performance, not just appearance. Helmets got better liners. Better shells. Better overall performance.</a:t>
            </a:r>
          </a:p>
          <a:p/>
          <a:p>
            <a:r>
              <a:t>And the standard kept evolving. In 2016, NOCSAE added the linear impactor test for rotational injury assessment. The science advances; the standard advances.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triumph: Football deaths from head and neck injuries dropped by over 90%.</a:t>
            </a:r>
          </a:p>
          <a:p/>
          <a:p>
            <a:r>
              <a:t>From 32 per year to typically 3 or fewer. Hundreds of lives saved every year.</a:t>
            </a:r>
          </a:p>
          <a:p/>
          <a:p>
            <a:r>
              <a:t>That's not better coaching. That's not rule changes. That's engineering. Helmets validated with instrumented testing. Helmets that actually work.</a:t>
            </a:r>
          </a:p>
          <a:p/>
          <a:p>
            <a:r>
              <a:t>And DTS instrumentation is in testing labs around the country, validating helmets every day. The same measurement principles that started this revolution continue to drive it forward.</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stories. Four tragedies. Four triumphs.</a:t>
            </a:r>
          </a:p>
          <a:p/>
          <a:p>
            <a:r>
              <a:t>Children killed by airbags → Out-of-position testing data → Smart airbags → Deaths to zero.</a:t>
            </a:r>
          </a:p>
          <a:p/>
          <a:p>
            <a:r>
              <a:t>People burning in Pintos → Fuel system testing data → Protected fuel systems → Fire deaths down 76%.</a:t>
            </a:r>
          </a:p>
          <a:p/>
          <a:p>
            <a:r>
              <a:t>Drivers dying in small overlap crashes → New test protocol data → Structural redesign → Frontal deaths down 8%.</a:t>
            </a:r>
          </a:p>
          <a:p/>
          <a:p>
            <a:r>
              <a:t>Football players killed → Helmet testing data → Better helmets → Deaths down 90%.</a:t>
            </a:r>
          </a:p>
          <a:p/>
          <a:p>
            <a:r>
              <a:t>Every one of these transformations ran through the same chokepoint: Data. Instrumented testing. Precise measurement of what was going wrong.</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Where does DTS fit in this arc?</a:t>
            </a:r>
          </a:p>
          <a:p/>
          <a:p>
            <a:r>
              <a:t>We're in the middle. We're the data capture mechanism.</a:t>
            </a:r>
          </a:p>
          <a:p/>
          <a:p>
            <a:r>
              <a:t>Our accelerometers are in the dummies. Our data acquisition systems are in the crash labs. Our calibration standards ensure that a measurement in Detroit means the same thing as a measurement in Stuttgart.</a:t>
            </a:r>
          </a:p>
          <a:p/>
          <a:p>
            <a:r>
              <a:t>We don't design the vehicles. We don't write the regulations. We don't do the engineering analysis.</a:t>
            </a:r>
          </a:p>
          <a:p/>
          <a:p>
            <a:r>
              <a:t>But without accurate data capture, none of that other work is possible. We're the foundation that everything else builds on.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the mission continues.</a:t>
            </a:r>
          </a:p>
          <a:p/>
          <a:p>
            <a:r>
              <a:t>Electric vehicles are crashing differently. Batteries are bringing new failure modes. We need new instrumentation.</a:t>
            </a:r>
          </a:p>
          <a:p/>
          <a:p>
            <a:r>
              <a:t>Autonomous vehicles need validation of active safety. Not just "what happens in a crash" but "did the vehicle avoid the crash?" That's new measurement territory.</a:t>
            </a:r>
          </a:p>
          <a:p/>
          <a:p>
            <a:r>
              <a:t>Pedestrian and cyclist deaths are rising even as occupant deaths fall. We need instrumentation for active pedestrian protection systems.</a:t>
            </a:r>
          </a:p>
          <a:p/>
          <a:p>
            <a:r>
              <a:t>Concussion science is revealing that rotational acceleration matters as much as linear. We need sensors that capture rotation.</a:t>
            </a:r>
          </a:p>
          <a:p/>
          <a:p>
            <a:r>
              <a:t>Each of these challenges will follow the same arc. There will be tragedies. There will be investigations. There will be data. And there will be solutions.</a:t>
            </a:r>
          </a:p>
          <a:p/>
          <a:p>
            <a:r>
              <a:t>DTS will be part of that arc - providing the instrumentation that turns tragedy into triumph.</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 want to leave you with this thought.</a:t>
            </a:r>
          </a:p>
          <a:p/>
          <a:p>
            <a:r>
              <a:t>Behind every safety standard is someone who didn't come home. A child killed by an airbag. A mother burned in a Pinto. A driver crushed in a small overlap crash. A football player who never got up.</a:t>
            </a:r>
          </a:p>
          <a:p/>
          <a:p>
            <a:r>
              <a:t>Those deaths can't be undone. But data - accurate, reliable, precise data - ensures that their loss wasn't in vain.</a:t>
            </a:r>
          </a:p>
          <a:p/>
          <a:p>
            <a:r>
              <a:t>The data we capture enables the engineering changes that prevent the next death. And the next. And the next.</a:t>
            </a:r>
          </a:p>
          <a:p/>
          <a:p>
            <a:r>
              <a:t>That's what we do. That's why it matters. That's why I'm proud to work here.</a:t>
            </a:r>
          </a:p>
          <a:p/>
          <a:p>
            <a:r>
              <a:t>Thank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560320"/>
            <a:ext cx="11277295" cy="1371600"/>
          </a:xfrm>
          <a:prstGeom prst="rect">
            <a:avLst/>
          </a:prstGeom>
          <a:noFill/>
        </p:spPr>
        <p:txBody>
          <a:bodyPr wrap="none">
            <a:spAutoFit/>
          </a:bodyPr>
          <a:lstStyle/>
          <a:p>
            <a:pPr algn="ctr">
              <a:defRPr sz="5600" b="1">
                <a:solidFill>
                  <a:srgbClr val="FAFAFA"/>
                </a:solidFill>
              </a:defRPr>
            </a:pPr>
            <a:r>
              <a:t>From Tragedy to Triumph</a:t>
            </a:r>
          </a:p>
        </p:txBody>
      </p:sp>
      <p:sp>
        <p:nvSpPr>
          <p:cNvPr id="4" name="TextBox 3"/>
          <p:cNvSpPr txBox="1"/>
          <p:nvPr/>
        </p:nvSpPr>
        <p:spPr>
          <a:xfrm>
            <a:off x="457200" y="4114800"/>
            <a:ext cx="11277295" cy="731520"/>
          </a:xfrm>
          <a:prstGeom prst="rect">
            <a:avLst/>
          </a:prstGeom>
          <a:noFill/>
        </p:spPr>
        <p:txBody>
          <a:bodyPr wrap="none">
            <a:spAutoFit/>
          </a:bodyPr>
          <a:lstStyle/>
          <a:p>
            <a:pPr algn="ctr">
              <a:defRPr sz="2400">
                <a:solidFill>
                  <a:srgbClr val="D4AF37"/>
                </a:solidFill>
              </a:defRPr>
            </a:pPr>
            <a:r>
              <a:t>How Data Transformed Deaths into Design Changes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731520"/>
          </a:xfrm>
          <a:prstGeom prst="rect">
            <a:avLst/>
          </a:prstGeom>
          <a:noFill/>
        </p:spPr>
        <p:txBody>
          <a:bodyPr wrap="none">
            <a:spAutoFit/>
          </a:bodyPr>
          <a:lstStyle/>
          <a:p>
            <a:pPr algn="ctr">
              <a:defRPr sz="2800" b="1">
                <a:solidFill>
                  <a:srgbClr val="0F1E2D"/>
                </a:solidFill>
              </a:defRPr>
            </a:pPr>
            <a:r>
              <a:t>Every Safety Standard Follows This Arc</a:t>
            </a:r>
          </a:p>
        </p:txBody>
      </p:sp>
      <p:sp>
        <p:nvSpPr>
          <p:cNvPr id="3" name="Rounded Rectangle 2"/>
          <p:cNvSpPr/>
          <p:nvPr/>
        </p:nvSpPr>
        <p:spPr>
          <a:xfrm>
            <a:off x="731520" y="2743200"/>
            <a:ext cx="1828800" cy="1097280"/>
          </a:xfrm>
          <a:prstGeom prst="roundRect">
            <a:avLst/>
          </a:prstGeom>
          <a:solidFill>
            <a:srgbClr val="8B45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017520"/>
            <a:ext cx="1828800" cy="731520"/>
          </a:xfrm>
          <a:prstGeom prst="rect">
            <a:avLst/>
          </a:prstGeom>
          <a:noFill/>
        </p:spPr>
        <p:txBody>
          <a:bodyPr wrap="none">
            <a:spAutoFit/>
          </a:bodyPr>
          <a:lstStyle/>
          <a:p>
            <a:pPr algn="ctr">
              <a:defRPr sz="1600" b="1">
                <a:solidFill>
                  <a:srgbClr val="FAFAFA"/>
                </a:solidFill>
              </a:defRPr>
            </a:pPr>
            <a:r>
              <a:t>TRAGEDY</a:t>
            </a:r>
          </a:p>
        </p:txBody>
      </p:sp>
      <p:sp>
        <p:nvSpPr>
          <p:cNvPr id="5" name="Right Arrow 4"/>
          <p:cNvSpPr/>
          <p:nvPr/>
        </p:nvSpPr>
        <p:spPr>
          <a:xfrm>
            <a:off x="2606040" y="3063240"/>
            <a:ext cx="274320" cy="457200"/>
          </a:xfrm>
          <a:prstGeom prst="rightArrow">
            <a:avLst/>
          </a:prstGeom>
          <a:solidFill>
            <a:srgbClr val="7878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926080" y="2743200"/>
            <a:ext cx="1828800" cy="1097280"/>
          </a:xfrm>
          <a:prstGeom prst="roundRect">
            <a:avLst/>
          </a:prstGeom>
          <a:solidFill>
            <a:srgbClr val="3C3C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926080" y="3017520"/>
            <a:ext cx="1828800" cy="731520"/>
          </a:xfrm>
          <a:prstGeom prst="rect">
            <a:avLst/>
          </a:prstGeom>
          <a:noFill/>
        </p:spPr>
        <p:txBody>
          <a:bodyPr wrap="none">
            <a:spAutoFit/>
          </a:bodyPr>
          <a:lstStyle/>
          <a:p>
            <a:pPr algn="ctr">
              <a:defRPr sz="1600" b="1">
                <a:solidFill>
                  <a:srgbClr val="FAFAFA"/>
                </a:solidFill>
              </a:defRPr>
            </a:pPr>
            <a:r>
              <a:t>INVESTIGATION</a:t>
            </a:r>
          </a:p>
        </p:txBody>
      </p:sp>
      <p:sp>
        <p:nvSpPr>
          <p:cNvPr id="8" name="Right Arrow 7"/>
          <p:cNvSpPr/>
          <p:nvPr/>
        </p:nvSpPr>
        <p:spPr>
          <a:xfrm>
            <a:off x="4800600" y="3063240"/>
            <a:ext cx="274320" cy="457200"/>
          </a:xfrm>
          <a:prstGeom prst="rightArrow">
            <a:avLst/>
          </a:prstGeom>
          <a:solidFill>
            <a:srgbClr val="7878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5120640" y="2743200"/>
            <a:ext cx="1828800" cy="1097280"/>
          </a:xfrm>
          <a:prstGeom prst="round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120640" y="3017520"/>
            <a:ext cx="1828800" cy="731520"/>
          </a:xfrm>
          <a:prstGeom prst="rect">
            <a:avLst/>
          </a:prstGeom>
          <a:noFill/>
        </p:spPr>
        <p:txBody>
          <a:bodyPr wrap="none">
            <a:spAutoFit/>
          </a:bodyPr>
          <a:lstStyle/>
          <a:p>
            <a:pPr algn="ctr">
              <a:defRPr sz="1600" b="1">
                <a:solidFill>
                  <a:srgbClr val="FAFAFA"/>
                </a:solidFill>
              </a:defRPr>
            </a:pPr>
            <a:r>
              <a:t>DATA</a:t>
            </a:r>
          </a:p>
        </p:txBody>
      </p:sp>
      <p:sp>
        <p:nvSpPr>
          <p:cNvPr id="11" name="Right Arrow 10"/>
          <p:cNvSpPr/>
          <p:nvPr/>
        </p:nvSpPr>
        <p:spPr>
          <a:xfrm>
            <a:off x="6995160" y="3063240"/>
            <a:ext cx="274320" cy="457200"/>
          </a:xfrm>
          <a:prstGeom prst="rightArrow">
            <a:avLst/>
          </a:prstGeom>
          <a:solidFill>
            <a:srgbClr val="7878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0" y="2743200"/>
            <a:ext cx="1828800" cy="1097280"/>
          </a:xfrm>
          <a:prstGeom prst="round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15200" y="3017520"/>
            <a:ext cx="1828800" cy="731520"/>
          </a:xfrm>
          <a:prstGeom prst="rect">
            <a:avLst/>
          </a:prstGeom>
          <a:noFill/>
        </p:spPr>
        <p:txBody>
          <a:bodyPr wrap="none">
            <a:spAutoFit/>
          </a:bodyPr>
          <a:lstStyle/>
          <a:p>
            <a:pPr algn="ctr">
              <a:defRPr sz="1600" b="1">
                <a:solidFill>
                  <a:srgbClr val="FAFAFA"/>
                </a:solidFill>
              </a:defRPr>
            </a:pPr>
            <a:r>
              <a:t>SOLUTION</a:t>
            </a:r>
          </a:p>
        </p:txBody>
      </p:sp>
      <p:sp>
        <p:nvSpPr>
          <p:cNvPr id="14" name="Right Arrow 13"/>
          <p:cNvSpPr/>
          <p:nvPr/>
        </p:nvSpPr>
        <p:spPr>
          <a:xfrm>
            <a:off x="9189720" y="3063240"/>
            <a:ext cx="274320" cy="457200"/>
          </a:xfrm>
          <a:prstGeom prst="rightArrow">
            <a:avLst/>
          </a:prstGeom>
          <a:solidFill>
            <a:srgbClr val="7878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509760" y="2743200"/>
            <a:ext cx="1828800" cy="1097280"/>
          </a:xfrm>
          <a:prstGeom prst="round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509760" y="3017520"/>
            <a:ext cx="1828800" cy="731520"/>
          </a:xfrm>
          <a:prstGeom prst="rect">
            <a:avLst/>
          </a:prstGeom>
          <a:noFill/>
        </p:spPr>
        <p:txBody>
          <a:bodyPr wrap="none">
            <a:spAutoFit/>
          </a:bodyPr>
          <a:lstStyle/>
          <a:p>
            <a:pPr algn="ctr">
              <a:defRPr sz="1600" b="1">
                <a:solidFill>
                  <a:srgbClr val="FAFAFA"/>
                </a:solidFill>
              </a:defRPr>
            </a:pPr>
            <a:r>
              <a:t>TRIUMPH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011680"/>
            <a:ext cx="11277295" cy="731520"/>
          </a:xfrm>
          <a:prstGeom prst="rect">
            <a:avLst/>
          </a:prstGeom>
          <a:noFill/>
        </p:spPr>
        <p:txBody>
          <a:bodyPr wrap="none">
            <a:spAutoFit/>
          </a:bodyPr>
          <a:lstStyle/>
          <a:p>
            <a:pPr algn="ctr">
              <a:defRPr sz="2000">
                <a:solidFill>
                  <a:srgbClr val="D4AF37"/>
                </a:solidFill>
              </a:defRPr>
            </a:pPr>
            <a:r>
              <a:t>STORY 1</a:t>
            </a:r>
          </a:p>
        </p:txBody>
      </p:sp>
      <p:sp>
        <p:nvSpPr>
          <p:cNvPr id="4" name="TextBox 3"/>
          <p:cNvSpPr txBox="1"/>
          <p:nvPr/>
        </p:nvSpPr>
        <p:spPr>
          <a:xfrm>
            <a:off x="457200" y="2743200"/>
            <a:ext cx="11277295" cy="1371600"/>
          </a:xfrm>
          <a:prstGeom prst="rect">
            <a:avLst/>
          </a:prstGeom>
          <a:noFill/>
        </p:spPr>
        <p:txBody>
          <a:bodyPr wrap="square">
            <a:spAutoFit/>
          </a:bodyPr>
          <a:lstStyle/>
          <a:p>
            <a:pPr algn="ctr">
              <a:defRPr sz="4400" b="1">
                <a:solidFill>
                  <a:srgbClr val="FAFAFA"/>
                </a:solidFill>
              </a:defRPr>
            </a:pPr>
            <a:r>
              <a:t>The Children Who Were</a:t>
            </a:r>
            <a:br/>
            <a:r>
              <a:t>Killed by Safety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286000"/>
            <a:ext cx="10362895" cy="1828800"/>
          </a:xfrm>
          <a:prstGeom prst="rect">
            <a:avLst/>
          </a:prstGeom>
          <a:noFill/>
        </p:spPr>
        <p:txBody>
          <a:bodyPr wrap="square">
            <a:spAutoFit/>
          </a:bodyPr>
          <a:lstStyle/>
          <a:p>
            <a:pPr algn="ctr">
              <a:defRPr sz="3600">
                <a:solidFill>
                  <a:srgbClr val="FAFAFA"/>
                </a:solidFill>
              </a:defRPr>
            </a:pPr>
            <a:r>
              <a:t>In memory of the 175+ people</a:t>
            </a:r>
            <a:br/>
            <a:r>
              <a:t>killed by airbags, 1990-1997</a:t>
            </a:r>
          </a:p>
        </p:txBody>
      </p:sp>
      <p:sp>
        <p:nvSpPr>
          <p:cNvPr id="4" name="TextBox 3"/>
          <p:cNvSpPr txBox="1"/>
          <p:nvPr/>
        </p:nvSpPr>
        <p:spPr>
          <a:xfrm>
            <a:off x="914400" y="4389120"/>
            <a:ext cx="10362895" cy="731520"/>
          </a:xfrm>
          <a:prstGeom prst="rect">
            <a:avLst/>
          </a:prstGeom>
          <a:noFill/>
        </p:spPr>
        <p:txBody>
          <a:bodyPr wrap="none">
            <a:spAutoFit/>
          </a:bodyPr>
          <a:lstStyle/>
          <a:p>
            <a:pPr algn="ctr">
              <a:defRPr sz="2200" i="1">
                <a:solidFill>
                  <a:srgbClr val="787878"/>
                </a:solidFill>
              </a:defRPr>
            </a:pPr>
            <a:r>
              <a:t>Most were children sitting in the front seat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560320"/>
            <a:ext cx="10362895" cy="1828800"/>
          </a:xfrm>
          <a:prstGeom prst="rect">
            <a:avLst/>
          </a:prstGeom>
          <a:noFill/>
        </p:spPr>
        <p:txBody>
          <a:bodyPr wrap="square">
            <a:spAutoFit/>
          </a:bodyPr>
          <a:lstStyle/>
          <a:p>
            <a:pPr algn="ctr">
              <a:defRPr sz="4000" i="1">
                <a:solidFill>
                  <a:srgbClr val="D4AF37"/>
                </a:solidFill>
              </a:defRPr>
            </a:pPr>
            <a:r>
              <a:t>Why were airbags killing the people</a:t>
            </a:r>
            <a:br/>
            <a:r>
              <a:t>they were designed to protect?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Investigation: Out-of-Position Testing</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What happens when someone isn't in the ideal position?</a:t>
            </a:r>
          </a:p>
          <a:p>
            <a:pPr>
              <a:spcAft>
                <a:spcPts val="1400"/>
              </a:spcAft>
              <a:defRPr sz="2200">
                <a:solidFill>
                  <a:srgbClr val="3C3C3C"/>
                </a:solidFill>
              </a:defRPr>
            </a:pPr>
            <a:r>
              <a:t>  What happens when they're too close to the airbag?</a:t>
            </a:r>
          </a:p>
          <a:p>
            <a:pPr>
              <a:spcAft>
                <a:spcPts val="1400"/>
              </a:spcAft>
              <a:defRPr sz="2200">
                <a:solidFill>
                  <a:srgbClr val="3C3C3C"/>
                </a:solidFill>
              </a:defRPr>
            </a:pPr>
            <a:r>
              <a:t>  What happens when they're small?</a:t>
            </a:r>
          </a:p>
          <a:p>
            <a:pPr>
              <a:spcAft>
                <a:spcPts val="1400"/>
              </a:spcAft>
              <a:defRPr sz="2200">
                <a:solidFill>
                  <a:srgbClr val="3C3C3C"/>
                </a:solidFill>
              </a:defRPr>
            </a:pPr>
            <a:r>
              <a:t>  </a:t>
            </a:r>
          </a:p>
          <a:p>
            <a:pPr>
              <a:spcAft>
                <a:spcPts val="1400"/>
              </a:spcAft>
              <a:defRPr sz="2200">
                <a:solidFill>
                  <a:srgbClr val="3C3C3C"/>
                </a:solidFill>
              </a:defRPr>
            </a:pPr>
            <a:r>
              <a:t>  Researchers used instrumented dummies:</a:t>
            </a:r>
          </a:p>
          <a:p>
            <a:pPr>
              <a:spcAft>
                <a:spcPts val="1400"/>
              </a:spcAft>
              <a:defRPr sz="2200">
                <a:solidFill>
                  <a:srgbClr val="3C3C3C"/>
                </a:solidFill>
              </a:defRPr>
            </a:pPr>
            <a:r>
              <a:t>     Small female dummies, child dummies, infant dummies</a:t>
            </a:r>
          </a:p>
          <a:p>
            <a:pPr>
              <a:spcAft>
                <a:spcPts val="1400"/>
              </a:spcAft>
              <a:defRPr sz="2200">
                <a:solidFill>
                  <a:srgbClr val="3C3C3C"/>
                </a:solidFill>
              </a:defRPr>
            </a:pPr>
            <a:r>
              <a:t>     Accelerometers and load cells capturing every millisecond</a:t>
            </a:r>
          </a:p>
          <a:p>
            <a:pPr>
              <a:spcAft>
                <a:spcPts val="1400"/>
              </a:spcAft>
              <a:defRPr sz="2200">
                <a:solidFill>
                  <a:srgbClr val="3C3C3C"/>
                </a:solidFill>
              </a:defRPr>
            </a:pPr>
            <a:r>
              <a:t>     The same sensors DTS makes today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Data: Fatal Forces Revealed</a:t>
            </a:r>
          </a:p>
        </p:txBody>
      </p:sp>
      <p:sp>
        <p:nvSpPr>
          <p:cNvPr id="4" name="Rectangle 3"/>
          <p:cNvSpPr/>
          <p:nvPr/>
        </p:nvSpPr>
        <p:spPr>
          <a:xfrm>
            <a:off x="914400" y="1371600"/>
            <a:ext cx="10362895" cy="3657600"/>
          </a:xfrm>
          <a:prstGeom prst="rect">
            <a:avLst/>
          </a:prstGeom>
          <a:solidFill>
            <a:srgbClr val="DCDCDC"/>
          </a:solidFill>
          <a:ln>
            <a:solidFill>
              <a:srgbClr val="0F1E2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2743200"/>
            <a:ext cx="10362895" cy="914400"/>
          </a:xfrm>
          <a:prstGeom prst="rect">
            <a:avLst/>
          </a:prstGeom>
          <a:noFill/>
        </p:spPr>
        <p:txBody>
          <a:bodyPr wrap="none">
            <a:spAutoFit/>
          </a:bodyPr>
          <a:lstStyle/>
          <a:p>
            <a:pPr algn="ctr">
              <a:defRPr sz="2200">
                <a:solidFill>
                  <a:srgbClr val="3C3C3C"/>
                </a:solidFill>
              </a:defRPr>
            </a:pPr>
            <a:r>
              <a:t>[Neck load trace showing 3,500 N peak vs. 1,600 N injury threshold]</a:t>
            </a:r>
          </a:p>
        </p:txBody>
      </p:sp>
      <p:sp>
        <p:nvSpPr>
          <p:cNvPr id="6" name="TextBox 5"/>
          <p:cNvSpPr txBox="1"/>
          <p:nvPr/>
        </p:nvSpPr>
        <p:spPr>
          <a:xfrm>
            <a:off x="914400" y="5303520"/>
            <a:ext cx="10362895" cy="914400"/>
          </a:xfrm>
          <a:prstGeom prst="rect">
            <a:avLst/>
          </a:prstGeom>
          <a:noFill/>
        </p:spPr>
        <p:txBody>
          <a:bodyPr wrap="square">
            <a:spAutoFit/>
          </a:bodyPr>
          <a:lstStyle/>
          <a:p>
            <a:pPr algn="ctr">
              <a:defRPr sz="1800" b="1">
                <a:solidFill>
                  <a:srgbClr val="8B4545"/>
                </a:solidFill>
              </a:defRPr>
            </a:pPr>
            <a:r>
              <a:t>More than DOUBLE the fatal threshold for a child's neck</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Engineering Solution</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1998: Immediate depowering (20-35% force reduction)</a:t>
            </a:r>
          </a:p>
          <a:p>
            <a:pPr>
              <a:spcAft>
                <a:spcPts val="1400"/>
              </a:spcAft>
              <a:defRPr sz="2200">
                <a:solidFill>
                  <a:srgbClr val="3C3C3C"/>
                </a:solidFill>
              </a:defRPr>
            </a:pPr>
            <a:r>
              <a:t>  Dual-stage inflators: Variable deployment force</a:t>
            </a:r>
          </a:p>
          <a:p>
            <a:pPr>
              <a:spcAft>
                <a:spcPts val="1400"/>
              </a:spcAft>
              <a:defRPr sz="2200">
                <a:solidFill>
                  <a:srgbClr val="3C3C3C"/>
                </a:solidFill>
              </a:defRPr>
            </a:pPr>
            <a:r>
              <a:t>  Occupant classification: Weight sensors detect children</a:t>
            </a:r>
          </a:p>
          <a:p>
            <a:pPr>
              <a:spcAft>
                <a:spcPts val="1400"/>
              </a:spcAft>
              <a:defRPr sz="2200">
                <a:solidFill>
                  <a:srgbClr val="3C3C3C"/>
                </a:solidFill>
              </a:defRPr>
            </a:pPr>
            <a:r>
              <a:t>  Suppression systems: Turn off for rear-facing child seats</a:t>
            </a:r>
          </a:p>
          <a:p>
            <a:pPr>
              <a:spcAft>
                <a:spcPts val="1400"/>
              </a:spcAft>
              <a:defRPr sz="2200">
                <a:solidFill>
                  <a:srgbClr val="3C3C3C"/>
                </a:solidFill>
              </a:defRPr>
            </a:pPr>
            <a:r>
              <a:t>  Multi-stage deployment: Match force to crash severity</a:t>
            </a:r>
          </a:p>
          <a:p>
            <a:pPr>
              <a:spcAft>
                <a:spcPts val="1400"/>
              </a:spcAft>
              <a:defRPr sz="2200">
                <a:solidFill>
                  <a:srgbClr val="3C3C3C"/>
                </a:solidFill>
              </a:defRPr>
            </a:pPr>
            <a:r>
              <a:t>  </a:t>
            </a:r>
          </a:p>
          <a:p>
            <a:pPr>
              <a:spcAft>
                <a:spcPts val="1400"/>
              </a:spcAft>
              <a:defRPr sz="2200">
                <a:solidFill>
                  <a:srgbClr val="3C3C3C"/>
                </a:solidFill>
              </a:defRPr>
            </a:pPr>
            <a:r>
              <a:t>  Every solution required new testing, new data, new validation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0"/>
            <a:ext cx="11277295" cy="2286000"/>
          </a:xfrm>
          <a:prstGeom prst="rect">
            <a:avLst/>
          </a:prstGeom>
          <a:noFill/>
        </p:spPr>
        <p:txBody>
          <a:bodyPr wrap="none">
            <a:spAutoFit/>
          </a:bodyPr>
          <a:lstStyle/>
          <a:p>
            <a:pPr algn="ctr">
              <a:defRPr sz="9600" b="1">
                <a:solidFill>
                  <a:srgbClr val="FAFAFA"/>
                </a:solidFill>
              </a:defRPr>
            </a:pPr>
            <a:r>
              <a:t>50 → 0</a:t>
            </a:r>
          </a:p>
        </p:txBody>
      </p:sp>
      <p:sp>
        <p:nvSpPr>
          <p:cNvPr id="4" name="TextBox 3"/>
          <p:cNvSpPr txBox="1"/>
          <p:nvPr/>
        </p:nvSpPr>
        <p:spPr>
          <a:xfrm>
            <a:off x="457200" y="4114800"/>
            <a:ext cx="11277295" cy="1371600"/>
          </a:xfrm>
          <a:prstGeom prst="rect">
            <a:avLst/>
          </a:prstGeom>
          <a:noFill/>
        </p:spPr>
        <p:txBody>
          <a:bodyPr wrap="square">
            <a:spAutoFit/>
          </a:bodyPr>
          <a:lstStyle/>
          <a:p>
            <a:pPr algn="ctr">
              <a:defRPr sz="2800">
                <a:solidFill>
                  <a:srgbClr val="FAFAFA"/>
                </a:solidFill>
              </a:defRPr>
            </a:pPr>
            <a:r>
              <a:t>Airbag fatalities per year:</a:t>
            </a:r>
            <a:br/>
            <a:r>
              <a:t>From over 50 to essentially zero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011680"/>
            <a:ext cx="11277295" cy="731520"/>
          </a:xfrm>
          <a:prstGeom prst="rect">
            <a:avLst/>
          </a:prstGeom>
          <a:noFill/>
        </p:spPr>
        <p:txBody>
          <a:bodyPr wrap="none">
            <a:spAutoFit/>
          </a:bodyPr>
          <a:lstStyle/>
          <a:p>
            <a:pPr algn="ctr">
              <a:defRPr sz="2000">
                <a:solidFill>
                  <a:srgbClr val="D4AF37"/>
                </a:solidFill>
              </a:defRPr>
            </a:pPr>
            <a:r>
              <a:t>STORY 2</a:t>
            </a:r>
          </a:p>
        </p:txBody>
      </p:sp>
      <p:sp>
        <p:nvSpPr>
          <p:cNvPr id="4" name="TextBox 3"/>
          <p:cNvSpPr txBox="1"/>
          <p:nvPr/>
        </p:nvSpPr>
        <p:spPr>
          <a:xfrm>
            <a:off x="457200" y="2743200"/>
            <a:ext cx="11277295" cy="1371600"/>
          </a:xfrm>
          <a:prstGeom prst="rect">
            <a:avLst/>
          </a:prstGeom>
          <a:noFill/>
        </p:spPr>
        <p:txBody>
          <a:bodyPr wrap="square">
            <a:spAutoFit/>
          </a:bodyPr>
          <a:lstStyle/>
          <a:p>
            <a:pPr algn="ctr">
              <a:defRPr sz="4400" b="1">
                <a:solidFill>
                  <a:srgbClr val="FAFAFA"/>
                </a:solidFill>
              </a:defRPr>
            </a:pPr>
            <a:r>
              <a:t>The Car That Was</a:t>
            </a:r>
            <a:br/>
            <a:r>
              <a:t>Cheaper to Let Burn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8B45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Ford Pinto: 1970s Bestseller</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Small, cheap, fuel-efficient during the oil crisis</a:t>
            </a:r>
          </a:p>
          <a:p>
            <a:pPr>
              <a:spcAft>
                <a:spcPts val="1400"/>
              </a:spcAft>
              <a:defRPr sz="2200">
                <a:solidFill>
                  <a:srgbClr val="3C3C3C"/>
                </a:solidFill>
              </a:defRPr>
            </a:pPr>
            <a:r>
              <a:t>  One problem: Gas tank 9 inches from rear bumper</a:t>
            </a:r>
          </a:p>
          <a:p>
            <a:pPr>
              <a:spcAft>
                <a:spcPts val="1400"/>
              </a:spcAft>
              <a:defRPr sz="2200">
                <a:solidFill>
                  <a:srgbClr val="3C3C3C"/>
                </a:solidFill>
              </a:defRPr>
            </a:pPr>
            <a:r>
              <a:t>  </a:t>
            </a:r>
          </a:p>
          <a:p>
            <a:pPr>
              <a:spcAft>
                <a:spcPts val="1400"/>
              </a:spcAft>
              <a:defRPr sz="2200">
                <a:solidFill>
                  <a:srgbClr val="3C3C3C"/>
                </a:solidFill>
              </a:defRPr>
            </a:pPr>
            <a:r>
              <a:t>  In rear-end collisions:</a:t>
            </a:r>
          </a:p>
          <a:p>
            <a:pPr>
              <a:spcAft>
                <a:spcPts val="1400"/>
              </a:spcAft>
              <a:defRPr sz="2200">
                <a:solidFill>
                  <a:srgbClr val="3C3C3C"/>
                </a:solidFill>
              </a:defRPr>
            </a:pPr>
            <a:r>
              <a:t>     Rear crumpled into gas tank</a:t>
            </a:r>
          </a:p>
          <a:p>
            <a:pPr>
              <a:spcAft>
                <a:spcPts val="1400"/>
              </a:spcAft>
              <a:defRPr sz="2200">
                <a:solidFill>
                  <a:srgbClr val="3C3C3C"/>
                </a:solidFill>
              </a:defRPr>
            </a:pPr>
            <a:r>
              <a:t>     Tank ruptured, fuel sprayed</a:t>
            </a:r>
          </a:p>
          <a:p>
            <a:pPr>
              <a:spcAft>
                <a:spcPts val="1400"/>
              </a:spcAft>
              <a:defRPr sz="2200">
                <a:solidFill>
                  <a:srgbClr val="3C3C3C"/>
                </a:solidFill>
              </a:defRPr>
            </a:pPr>
            <a:r>
              <a:t>     A spark ignited it</a:t>
            </a:r>
          </a:p>
          <a:p>
            <a:pPr>
              <a:spcAft>
                <a:spcPts val="1400"/>
              </a:spcAft>
              <a:defRPr sz="2200">
                <a:solidFill>
                  <a:srgbClr val="3C3C3C"/>
                </a:solidFill>
              </a:defRPr>
            </a:pPr>
            <a:r>
              <a:t>  </a:t>
            </a:r>
          </a:p>
          <a:p>
            <a:pPr>
              <a:spcAft>
                <a:spcPts val="1400"/>
              </a:spcAft>
              <a:defRPr sz="2200">
                <a:solidFill>
                  <a:srgbClr val="3C3C3C"/>
                </a:solidFill>
              </a:defRPr>
            </a:pPr>
            <a:r>
              <a:t>  People burned to death inside their cars</a:t>
            </a:r>
          </a:p>
          <a:p>
            <a:pPr>
              <a:spcAft>
                <a:spcPts val="1400"/>
              </a:spcAft>
              <a:defRPr sz="2200">
                <a:solidFill>
                  <a:srgbClr val="3C3C3C"/>
                </a:solidFill>
              </a:defRPr>
            </a:pPr>
            <a:r>
              <a:t>  Estimates: 27 to several hundred deaths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286000"/>
            <a:ext cx="10362895" cy="1828800"/>
          </a:xfrm>
          <a:prstGeom prst="rect">
            <a:avLst/>
          </a:prstGeom>
          <a:noFill/>
        </p:spPr>
        <p:txBody>
          <a:bodyPr wrap="square">
            <a:spAutoFit/>
          </a:bodyPr>
          <a:lstStyle/>
          <a:p>
            <a:pPr algn="ctr">
              <a:defRPr sz="3600">
                <a:solidFill>
                  <a:srgbClr val="FAFAFA"/>
                </a:solidFill>
              </a:defRPr>
            </a:pPr>
            <a:r>
              <a:t>"Costs: $11/car × 12.5M cars = $137M</a:t>
            </a:r>
            <a:br/>
            <a:r>
              <a:t>Benefits: 180 deaths × $200K = $36M"</a:t>
            </a:r>
          </a:p>
        </p:txBody>
      </p:sp>
      <p:sp>
        <p:nvSpPr>
          <p:cNvPr id="4" name="TextBox 3"/>
          <p:cNvSpPr txBox="1"/>
          <p:nvPr/>
        </p:nvSpPr>
        <p:spPr>
          <a:xfrm>
            <a:off x="914400" y="4389120"/>
            <a:ext cx="10362895" cy="731520"/>
          </a:xfrm>
          <a:prstGeom prst="rect">
            <a:avLst/>
          </a:prstGeom>
          <a:noFill/>
        </p:spPr>
        <p:txBody>
          <a:bodyPr wrap="none">
            <a:spAutoFit/>
          </a:bodyPr>
          <a:lstStyle/>
          <a:p>
            <a:pPr algn="ctr">
              <a:defRPr sz="2200" i="1">
                <a:solidFill>
                  <a:srgbClr val="787878"/>
                </a:solidFill>
              </a:defRPr>
            </a:pPr>
            <a:r>
              <a:t>Internal Ford cost-benefit analysis. Cost exceeds benefit. Don't fix it.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Data That Should Have Driven the Decision</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Rear impact testing showed catastrophic fuel leakage</a:t>
            </a:r>
          </a:p>
          <a:p>
            <a:pPr>
              <a:spcAft>
                <a:spcPts val="1400"/>
              </a:spcAft>
              <a:defRPr sz="2200">
                <a:solidFill>
                  <a:srgbClr val="3C3C3C"/>
                </a:solidFill>
              </a:defRPr>
            </a:pPr>
            <a:r>
              <a:t>  Tank design failed at impacts as low as 25 mph</a:t>
            </a:r>
          </a:p>
          <a:p>
            <a:pPr>
              <a:spcAft>
                <a:spcPts val="1400"/>
              </a:spcAft>
              <a:defRPr sz="2200">
                <a:solidFill>
                  <a:srgbClr val="3C3C3C"/>
                </a:solidFill>
              </a:defRPr>
            </a:pPr>
            <a:r>
              <a:t>  Ford engineers knew. They had the data.</a:t>
            </a:r>
          </a:p>
          <a:p>
            <a:pPr>
              <a:spcAft>
                <a:spcPts val="1400"/>
              </a:spcAft>
              <a:defRPr sz="2200">
                <a:solidFill>
                  <a:srgbClr val="3C3C3C"/>
                </a:solidFill>
              </a:defRPr>
            </a:pPr>
            <a:r>
              <a:t>  But data didn't make it past accounting.</a:t>
            </a:r>
          </a:p>
          <a:p>
            <a:pPr>
              <a:spcAft>
                <a:spcPts val="1400"/>
              </a:spcAft>
              <a:defRPr sz="2200">
                <a:solidFill>
                  <a:srgbClr val="3C3C3C"/>
                </a:solidFill>
              </a:defRPr>
            </a:pPr>
            <a:r>
              <a:t>  </a:t>
            </a:r>
          </a:p>
          <a:p>
            <a:pPr>
              <a:spcAft>
                <a:spcPts val="1400"/>
              </a:spcAft>
              <a:defRPr sz="2200">
                <a:solidFill>
                  <a:srgbClr val="3C3C3C"/>
                </a:solidFill>
              </a:defRPr>
            </a:pPr>
            <a:r>
              <a:t>  After the scandal, FMVSS 301 was strengthened:</a:t>
            </a:r>
          </a:p>
          <a:p>
            <a:pPr>
              <a:spcAft>
                <a:spcPts val="1400"/>
              </a:spcAft>
              <a:defRPr sz="2200">
                <a:solidFill>
                  <a:srgbClr val="3C3C3C"/>
                </a:solidFill>
              </a:defRPr>
            </a:pPr>
            <a:r>
              <a:t>     Rear impact: 50 mph</a:t>
            </a:r>
          </a:p>
          <a:p>
            <a:pPr>
              <a:spcAft>
                <a:spcPts val="1400"/>
              </a:spcAft>
              <a:defRPr sz="2200">
                <a:solidFill>
                  <a:srgbClr val="3C3C3C"/>
                </a:solidFill>
              </a:defRPr>
            </a:pPr>
            <a:r>
              <a:t>     Side impact: 20 mph</a:t>
            </a:r>
          </a:p>
          <a:p>
            <a:pPr>
              <a:spcAft>
                <a:spcPts val="1400"/>
              </a:spcAft>
              <a:defRPr sz="2200">
                <a:solidFill>
                  <a:srgbClr val="3C3C3C"/>
                </a:solidFill>
              </a:defRPr>
            </a:pPr>
            <a:r>
              <a:t>     Rollover: 360 degrees</a:t>
            </a:r>
          </a:p>
          <a:p>
            <a:pPr>
              <a:spcAft>
                <a:spcPts val="1400"/>
              </a:spcAft>
              <a:defRPr sz="2200">
                <a:solidFill>
                  <a:srgbClr val="3C3C3C"/>
                </a:solidFill>
              </a:defRPr>
            </a:pPr>
            <a:r>
              <a:t>     Fuel leakage precisely measured and limited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0"/>
            <a:ext cx="11277295" cy="2286000"/>
          </a:xfrm>
          <a:prstGeom prst="rect">
            <a:avLst/>
          </a:prstGeom>
          <a:noFill/>
        </p:spPr>
        <p:txBody>
          <a:bodyPr wrap="none">
            <a:spAutoFit/>
          </a:bodyPr>
          <a:lstStyle/>
          <a:p>
            <a:pPr algn="ctr">
              <a:defRPr sz="9600" b="1">
                <a:solidFill>
                  <a:srgbClr val="FAFAFA"/>
                </a:solidFill>
              </a:defRPr>
            </a:pPr>
            <a:r>
              <a:t>Down 76%</a:t>
            </a:r>
          </a:p>
        </p:txBody>
      </p:sp>
      <p:sp>
        <p:nvSpPr>
          <p:cNvPr id="4" name="TextBox 3"/>
          <p:cNvSpPr txBox="1"/>
          <p:nvPr/>
        </p:nvSpPr>
        <p:spPr>
          <a:xfrm>
            <a:off x="457200" y="4114800"/>
            <a:ext cx="11277295" cy="1371600"/>
          </a:xfrm>
          <a:prstGeom prst="rect">
            <a:avLst/>
          </a:prstGeom>
          <a:noFill/>
        </p:spPr>
        <p:txBody>
          <a:bodyPr wrap="square">
            <a:spAutoFit/>
          </a:bodyPr>
          <a:lstStyle/>
          <a:p>
            <a:pPr algn="ctr">
              <a:defRPr sz="2800">
                <a:solidFill>
                  <a:srgbClr val="FAFAFA"/>
                </a:solidFill>
              </a:defRPr>
            </a:pPr>
            <a:r>
              <a:t>Vehicle fire deaths since 1980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011680"/>
            <a:ext cx="11277295" cy="731520"/>
          </a:xfrm>
          <a:prstGeom prst="rect">
            <a:avLst/>
          </a:prstGeom>
          <a:noFill/>
        </p:spPr>
        <p:txBody>
          <a:bodyPr wrap="none">
            <a:spAutoFit/>
          </a:bodyPr>
          <a:lstStyle/>
          <a:p>
            <a:pPr algn="ctr">
              <a:defRPr sz="2000">
                <a:solidFill>
                  <a:srgbClr val="D4AF37"/>
                </a:solidFill>
              </a:defRPr>
            </a:pPr>
            <a:r>
              <a:t>STORY 3</a:t>
            </a:r>
          </a:p>
        </p:txBody>
      </p:sp>
      <p:sp>
        <p:nvSpPr>
          <p:cNvPr id="4" name="TextBox 3"/>
          <p:cNvSpPr txBox="1"/>
          <p:nvPr/>
        </p:nvSpPr>
        <p:spPr>
          <a:xfrm>
            <a:off x="457200" y="2743200"/>
            <a:ext cx="11277295" cy="1371600"/>
          </a:xfrm>
          <a:prstGeom prst="rect">
            <a:avLst/>
          </a:prstGeom>
          <a:noFill/>
        </p:spPr>
        <p:txBody>
          <a:bodyPr wrap="square">
            <a:spAutoFit/>
          </a:bodyPr>
          <a:lstStyle/>
          <a:p>
            <a:pPr algn="ctr">
              <a:defRPr sz="4400" b="1">
                <a:solidFill>
                  <a:srgbClr val="FAFAFA"/>
                </a:solidFill>
              </a:defRPr>
            </a:pPr>
            <a:r>
              <a:t>The Test That</a:t>
            </a:r>
            <a:br/>
            <a:r>
              <a:t>Humbled an Industry</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2010: Frontal Safety Was 'Solved'</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Vehicles acing federal full-frontal test</a:t>
            </a:r>
          </a:p>
          <a:p>
            <a:pPr>
              <a:spcAft>
                <a:spcPts val="1400"/>
              </a:spcAft>
              <a:defRPr sz="2200">
                <a:solidFill>
                  <a:srgbClr val="3C3C3C"/>
                </a:solidFill>
              </a:defRPr>
            </a:pPr>
            <a:r>
              <a:t>  Vehicles acing IIHS moderate overlap test</a:t>
            </a:r>
          </a:p>
          <a:p>
            <a:pPr>
              <a:spcAft>
                <a:spcPts val="1400"/>
              </a:spcAft>
              <a:defRPr sz="2200">
                <a:solidFill>
                  <a:srgbClr val="3C3C3C"/>
                </a:solidFill>
              </a:defRPr>
            </a:pPr>
            <a:r>
              <a:t>  Frontal crash deaths were down significantly</a:t>
            </a:r>
          </a:p>
          <a:p>
            <a:pPr>
              <a:spcAft>
                <a:spcPts val="1400"/>
              </a:spcAft>
              <a:defRPr sz="2200">
                <a:solidFill>
                  <a:srgbClr val="3C3C3C"/>
                </a:solidFill>
              </a:defRPr>
            </a:pPr>
            <a:r>
              <a:t>  </a:t>
            </a:r>
          </a:p>
          <a:p>
            <a:pPr>
              <a:spcAft>
                <a:spcPts val="1400"/>
              </a:spcAft>
              <a:defRPr sz="2200">
                <a:solidFill>
                  <a:srgbClr val="3C3C3C"/>
                </a:solidFill>
              </a:defRPr>
            </a:pPr>
            <a:r>
              <a:t>  But IIHS researchers noticed a pattern...</a:t>
            </a:r>
          </a:p>
          <a:p>
            <a:pPr>
              <a:spcAft>
                <a:spcPts val="1400"/>
              </a:spcAft>
              <a:defRPr sz="2200">
                <a:solidFill>
                  <a:srgbClr val="3C3C3C"/>
                </a:solidFill>
              </a:defRPr>
            </a:pPr>
            <a:r>
              <a:t>  </a:t>
            </a:r>
          </a:p>
          <a:p>
            <a:pPr>
              <a:spcAft>
                <a:spcPts val="1400"/>
              </a:spcAft>
              <a:defRPr sz="2200">
                <a:solidFill>
                  <a:srgbClr val="3C3C3C"/>
                </a:solidFill>
              </a:defRPr>
            </a:pPr>
            <a:r>
              <a:t>  People were still dying in frontal crashes</a:t>
            </a:r>
          </a:p>
          <a:p>
            <a:pPr>
              <a:spcAft>
                <a:spcPts val="1400"/>
              </a:spcAft>
              <a:defRPr sz="2200">
                <a:solidFill>
                  <a:srgbClr val="3C3C3C"/>
                </a:solidFill>
              </a:defRPr>
            </a:pPr>
            <a:r>
              <a:t>  Tree strikes. Pole strikes. Corner-to-corner.</a:t>
            </a:r>
          </a:p>
          <a:p>
            <a:pPr>
              <a:spcAft>
                <a:spcPts val="1400"/>
              </a:spcAft>
              <a:defRPr sz="2200">
                <a:solidFill>
                  <a:srgbClr val="3C3C3C"/>
                </a:solidFill>
              </a:defRPr>
            </a:pPr>
            <a:r>
              <a:t>  Crashes where only 20-25% of width was engaged</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New Test: Small Overlap Frontal</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25% overlap - not 40%</a:t>
            </a:r>
          </a:p>
          <a:p>
            <a:pPr>
              <a:spcAft>
                <a:spcPts val="1400"/>
              </a:spcAft>
              <a:defRPr sz="2200">
                <a:solidFill>
                  <a:srgbClr val="3C3C3C"/>
                </a:solidFill>
              </a:defRPr>
            </a:pPr>
            <a:r>
              <a:t>  Rigid barrier - not deformable</a:t>
            </a:r>
          </a:p>
          <a:p>
            <a:pPr>
              <a:spcAft>
                <a:spcPts val="1400"/>
              </a:spcAft>
              <a:defRPr sz="2200">
                <a:solidFill>
                  <a:srgbClr val="3C3C3C"/>
                </a:solidFill>
              </a:defRPr>
            </a:pPr>
            <a:r>
              <a:t>  40 mph</a:t>
            </a:r>
          </a:p>
          <a:p>
            <a:pPr>
              <a:spcAft>
                <a:spcPts val="1400"/>
              </a:spcAft>
              <a:defRPr sz="2200">
                <a:solidFill>
                  <a:srgbClr val="3C3C3C"/>
                </a:solidFill>
              </a:defRPr>
            </a:pPr>
            <a:r>
              <a:t>  </a:t>
            </a:r>
          </a:p>
          <a:p>
            <a:pPr>
              <a:spcAft>
                <a:spcPts val="1400"/>
              </a:spcAft>
              <a:defRPr sz="2200">
                <a:solidFill>
                  <a:srgbClr val="3C3C3C"/>
                </a:solidFill>
              </a:defRPr>
            </a:pPr>
            <a:r>
              <a:t>  Designed to stress the outer edge of the structure</a:t>
            </a:r>
          </a:p>
          <a:p>
            <a:pPr>
              <a:spcAft>
                <a:spcPts val="1400"/>
              </a:spcAft>
              <a:defRPr sz="2200">
                <a:solidFill>
                  <a:srgbClr val="3C3C3C"/>
                </a:solidFill>
              </a:defRPr>
            </a:pPr>
            <a:r>
              <a:t>  The area where trees and poles were hitting</a:t>
            </a:r>
          </a:p>
          <a:p>
            <a:pPr>
              <a:spcAft>
                <a:spcPts val="1400"/>
              </a:spcAft>
              <a:defRPr sz="2200">
                <a:solidFill>
                  <a:srgbClr val="3C3C3C"/>
                </a:solidFill>
              </a:defRPr>
            </a:pPr>
            <a:r>
              <a:t>  </a:t>
            </a:r>
          </a:p>
          <a:p>
            <a:pPr>
              <a:spcAft>
                <a:spcPts val="1400"/>
              </a:spcAft>
              <a:defRPr sz="2200">
                <a:solidFill>
                  <a:srgbClr val="3C3C3C"/>
                </a:solidFill>
              </a:defRPr>
            </a:pPr>
            <a:r>
              <a:t>  2012: Testing begins</a:t>
            </a:r>
          </a:p>
          <a:p>
            <a:pPr>
              <a:spcAft>
                <a:spcPts val="1400"/>
              </a:spcAft>
              <a:defRPr sz="2200">
                <a:solidFill>
                  <a:srgbClr val="3C3C3C"/>
                </a:solidFill>
              </a:defRPr>
            </a:pPr>
            <a:r>
              <a:t>  Results shocked everyone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8B45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Results: Premium Brands Failed</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BMW 5-Series: Marginal</a:t>
            </a:r>
          </a:p>
          <a:p>
            <a:pPr>
              <a:spcAft>
                <a:spcPts val="1400"/>
              </a:spcAft>
              <a:defRPr sz="2200">
                <a:solidFill>
                  <a:srgbClr val="3C3C3C"/>
                </a:solidFill>
              </a:defRPr>
            </a:pPr>
            <a:r>
              <a:t>  Mercedes C-Class: Marginal</a:t>
            </a:r>
          </a:p>
          <a:p>
            <a:pPr>
              <a:spcAft>
                <a:spcPts val="1400"/>
              </a:spcAft>
              <a:defRPr sz="2200">
                <a:solidFill>
                  <a:srgbClr val="3C3C3C"/>
                </a:solidFill>
              </a:defRPr>
            </a:pPr>
            <a:r>
              <a:t>  Audi A4: Marginal</a:t>
            </a:r>
          </a:p>
          <a:p>
            <a:pPr>
              <a:spcAft>
                <a:spcPts val="1400"/>
              </a:spcAft>
              <a:defRPr sz="2200">
                <a:solidFill>
                  <a:srgbClr val="3C3C3C"/>
                </a:solidFill>
              </a:defRPr>
            </a:pPr>
            <a:r>
              <a:t>  Lexus ES: Poor</a:t>
            </a:r>
          </a:p>
          <a:p>
            <a:pPr>
              <a:spcAft>
                <a:spcPts val="1400"/>
              </a:spcAft>
              <a:defRPr sz="2200">
                <a:solidFill>
                  <a:srgbClr val="3C3C3C"/>
                </a:solidFill>
              </a:defRPr>
            </a:pPr>
            <a:r>
              <a:t>  </a:t>
            </a:r>
          </a:p>
          <a:p>
            <a:pPr>
              <a:spcAft>
                <a:spcPts val="1400"/>
              </a:spcAft>
              <a:defRPr sz="2200">
                <a:solidFill>
                  <a:srgbClr val="3C3C3C"/>
                </a:solidFill>
              </a:defRPr>
            </a:pPr>
            <a:r>
              <a:t>  Only 3 of 13 midsize cars earned 'Good'</a:t>
            </a:r>
          </a:p>
          <a:p>
            <a:pPr>
              <a:spcAft>
                <a:spcPts val="1400"/>
              </a:spcAft>
              <a:defRPr sz="2200">
                <a:solidFill>
                  <a:srgbClr val="3C3C3C"/>
                </a:solidFill>
              </a:defRPr>
            </a:pPr>
            <a:r>
              <a:t>  </a:t>
            </a:r>
          </a:p>
          <a:p>
            <a:pPr>
              <a:spcAft>
                <a:spcPts val="1400"/>
              </a:spcAft>
              <a:defRPr sz="2200">
                <a:solidFill>
                  <a:srgbClr val="3C3C3C"/>
                </a:solidFill>
              </a:defRPr>
            </a:pPr>
            <a:r>
              <a:t>  Data showed catastrophic intrusion, collapsed footwells,</a:t>
            </a:r>
          </a:p>
          <a:p>
            <a:pPr>
              <a:spcAft>
                <a:spcPts val="1400"/>
              </a:spcAft>
              <a:defRPr sz="2200">
                <a:solidFill>
                  <a:srgbClr val="3C3C3C"/>
                </a:solidFill>
              </a:defRPr>
            </a:pPr>
            <a:r>
              <a:t>  HIC values exceeding limits, femur loads off the charts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Industry Response</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Within two years: Fundamental structural redesign</a:t>
            </a:r>
          </a:p>
          <a:p>
            <a:pPr>
              <a:spcAft>
                <a:spcPts val="1400"/>
              </a:spcAft>
              <a:defRPr sz="2200">
                <a:solidFill>
                  <a:srgbClr val="3C3C3C"/>
                </a:solidFill>
              </a:defRPr>
            </a:pPr>
            <a:r>
              <a:t>  Small overlap load paths added</a:t>
            </a:r>
          </a:p>
          <a:p>
            <a:pPr>
              <a:spcAft>
                <a:spcPts val="1400"/>
              </a:spcAft>
              <a:defRPr sz="2200">
                <a:solidFill>
                  <a:srgbClr val="3C3C3C"/>
                </a:solidFill>
              </a:defRPr>
            </a:pPr>
            <a:r>
              <a:t>  Extended bumper beams</a:t>
            </a:r>
          </a:p>
          <a:p>
            <a:pPr>
              <a:spcAft>
                <a:spcPts val="1400"/>
              </a:spcAft>
              <a:defRPr sz="2200">
                <a:solidFill>
                  <a:srgbClr val="3C3C3C"/>
                </a:solidFill>
              </a:defRPr>
            </a:pPr>
            <a:r>
              <a:t>  Reinforced A-pillars</a:t>
            </a:r>
          </a:p>
          <a:p>
            <a:pPr>
              <a:spcAft>
                <a:spcPts val="1400"/>
              </a:spcAft>
              <a:defRPr sz="2200">
                <a:solidFill>
                  <a:srgbClr val="3C3C3C"/>
                </a:solidFill>
              </a:defRPr>
            </a:pPr>
            <a:r>
              <a:t>  </a:t>
            </a:r>
          </a:p>
          <a:p>
            <a:pPr>
              <a:spcAft>
                <a:spcPts val="1400"/>
              </a:spcAft>
              <a:defRPr sz="2200">
                <a:solidFill>
                  <a:srgbClr val="3C3C3C"/>
                </a:solidFill>
              </a:defRPr>
            </a:pPr>
            <a:r>
              <a:t>  By 2015: Most vehicles earning 'Good'</a:t>
            </a:r>
          </a:p>
          <a:p>
            <a:pPr>
              <a:spcAft>
                <a:spcPts val="1400"/>
              </a:spcAft>
              <a:defRPr sz="2200">
                <a:solidFill>
                  <a:srgbClr val="3C3C3C"/>
                </a:solidFill>
              </a:defRPr>
            </a:pPr>
            <a:r>
              <a:t>  </a:t>
            </a:r>
          </a:p>
          <a:p>
            <a:pPr>
              <a:spcAft>
                <a:spcPts val="1400"/>
              </a:spcAft>
              <a:defRPr sz="2200">
                <a:solidFill>
                  <a:srgbClr val="3C3C3C"/>
                </a:solidFill>
              </a:defRPr>
            </a:pPr>
            <a:r>
              <a:t>  Instrumented testing proved the problem</a:t>
            </a:r>
          </a:p>
          <a:p>
            <a:pPr>
              <a:spcAft>
                <a:spcPts val="1400"/>
              </a:spcAft>
              <a:defRPr sz="2200">
                <a:solidFill>
                  <a:srgbClr val="3C3C3C"/>
                </a:solidFill>
              </a:defRPr>
            </a:pPr>
            <a:r>
              <a:t>  And proved that the redesign worked</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0"/>
            <a:ext cx="11277295" cy="2286000"/>
          </a:xfrm>
          <a:prstGeom prst="rect">
            <a:avLst/>
          </a:prstGeom>
          <a:noFill/>
        </p:spPr>
        <p:txBody>
          <a:bodyPr wrap="none">
            <a:spAutoFit/>
          </a:bodyPr>
          <a:lstStyle/>
          <a:p>
            <a:pPr algn="ctr">
              <a:defRPr sz="9600" b="1">
                <a:solidFill>
                  <a:srgbClr val="FAFAFA"/>
                </a:solidFill>
              </a:defRPr>
            </a:pPr>
            <a:r>
              <a:t>Down 8%</a:t>
            </a:r>
          </a:p>
        </p:txBody>
      </p:sp>
      <p:sp>
        <p:nvSpPr>
          <p:cNvPr id="4" name="TextBox 3"/>
          <p:cNvSpPr txBox="1"/>
          <p:nvPr/>
        </p:nvSpPr>
        <p:spPr>
          <a:xfrm>
            <a:off x="457200" y="4114800"/>
            <a:ext cx="11277295" cy="1371600"/>
          </a:xfrm>
          <a:prstGeom prst="rect">
            <a:avLst/>
          </a:prstGeom>
          <a:noFill/>
        </p:spPr>
        <p:txBody>
          <a:bodyPr wrap="square">
            <a:spAutoFit/>
          </a:bodyPr>
          <a:lstStyle/>
          <a:p>
            <a:pPr algn="ctr">
              <a:defRPr sz="2800">
                <a:solidFill>
                  <a:srgbClr val="FAFAFA"/>
                </a:solidFill>
              </a:defRPr>
            </a:pPr>
            <a:r>
              <a:t>Additional reduction in frontal crash deaths</a:t>
            </a:r>
            <a:br/>
            <a:r>
              <a:t>within 3 years of test introduction</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011680"/>
            <a:ext cx="11277295" cy="731520"/>
          </a:xfrm>
          <a:prstGeom prst="rect">
            <a:avLst/>
          </a:prstGeom>
          <a:noFill/>
        </p:spPr>
        <p:txBody>
          <a:bodyPr wrap="none">
            <a:spAutoFit/>
          </a:bodyPr>
          <a:lstStyle/>
          <a:p>
            <a:pPr algn="ctr">
              <a:defRPr sz="2000">
                <a:solidFill>
                  <a:srgbClr val="D4AF37"/>
                </a:solidFill>
              </a:defRPr>
            </a:pPr>
            <a:r>
              <a:t>STORY 4</a:t>
            </a:r>
          </a:p>
        </p:txBody>
      </p:sp>
      <p:sp>
        <p:nvSpPr>
          <p:cNvPr id="4" name="TextBox 3"/>
          <p:cNvSpPr txBox="1"/>
          <p:nvPr/>
        </p:nvSpPr>
        <p:spPr>
          <a:xfrm>
            <a:off x="457200" y="2743200"/>
            <a:ext cx="11277295" cy="1371600"/>
          </a:xfrm>
          <a:prstGeom prst="rect">
            <a:avLst/>
          </a:prstGeom>
          <a:noFill/>
        </p:spPr>
        <p:txBody>
          <a:bodyPr wrap="square">
            <a:spAutoFit/>
          </a:bodyPr>
          <a:lstStyle/>
          <a:p>
            <a:pPr algn="ctr">
              <a:defRPr sz="4400" b="1">
                <a:solidFill>
                  <a:srgbClr val="FAFAFA"/>
                </a:solidFill>
              </a:defRPr>
            </a:pPr>
            <a:r>
              <a:t>The Sport That</a:t>
            </a:r>
            <a:br/>
            <a:r>
              <a:t>Saved Itself</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286000"/>
            <a:ext cx="10362895" cy="1828800"/>
          </a:xfrm>
          <a:prstGeom prst="rect">
            <a:avLst/>
          </a:prstGeom>
          <a:noFill/>
        </p:spPr>
        <p:txBody>
          <a:bodyPr wrap="square">
            <a:spAutoFit/>
          </a:bodyPr>
          <a:lstStyle/>
          <a:p>
            <a:pPr algn="ctr">
              <a:defRPr sz="3600">
                <a:solidFill>
                  <a:srgbClr val="FAFAFA"/>
                </a:solidFill>
              </a:defRPr>
            </a:pPr>
            <a:r>
              <a:t>32 players per year</a:t>
            </a:r>
          </a:p>
        </p:txBody>
      </p:sp>
      <p:sp>
        <p:nvSpPr>
          <p:cNvPr id="4" name="TextBox 3"/>
          <p:cNvSpPr txBox="1"/>
          <p:nvPr/>
        </p:nvSpPr>
        <p:spPr>
          <a:xfrm>
            <a:off x="914400" y="4389120"/>
            <a:ext cx="10362895" cy="731520"/>
          </a:xfrm>
          <a:prstGeom prst="rect">
            <a:avLst/>
          </a:prstGeom>
          <a:noFill/>
        </p:spPr>
        <p:txBody>
          <a:bodyPr wrap="none">
            <a:spAutoFit/>
          </a:bodyPr>
          <a:lstStyle/>
          <a:p>
            <a:pPr algn="ctr">
              <a:defRPr sz="2200" i="1">
                <a:solidFill>
                  <a:srgbClr val="787878"/>
                </a:solidFill>
              </a:defRPr>
            </a:pPr>
            <a:r>
              <a:t>Killed by head and neck injuries in football, 1960s-1970s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Helmets Existed. They Just Didn't Work.</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No standard. No test. No validation.</a:t>
            </a:r>
          </a:p>
          <a:p>
            <a:pPr>
              <a:spcAft>
                <a:spcPts val="1400"/>
              </a:spcAft>
              <a:defRPr sz="2200">
                <a:solidFill>
                  <a:srgbClr val="3C3C3C"/>
                </a:solidFill>
              </a:defRPr>
            </a:pPr>
            <a:r>
              <a:t>  Manufacturers made claims. Coaches trusted them.</a:t>
            </a:r>
          </a:p>
          <a:p>
            <a:pPr>
              <a:spcAft>
                <a:spcPts val="1400"/>
              </a:spcAft>
              <a:defRPr sz="2200">
                <a:solidFill>
                  <a:srgbClr val="3C3C3C"/>
                </a:solidFill>
              </a:defRPr>
            </a:pPr>
            <a:r>
              <a:t>  Players died.</a:t>
            </a:r>
          </a:p>
          <a:p>
            <a:pPr>
              <a:spcAft>
                <a:spcPts val="1400"/>
              </a:spcAft>
              <a:defRPr sz="2200">
                <a:solidFill>
                  <a:srgbClr val="3C3C3C"/>
                </a:solidFill>
              </a:defRPr>
            </a:pPr>
            <a:r>
              <a:t>  </a:t>
            </a:r>
          </a:p>
          <a:p>
            <a:pPr>
              <a:spcAft>
                <a:spcPts val="1400"/>
              </a:spcAft>
              <a:defRPr sz="2200">
                <a:solidFill>
                  <a:srgbClr val="3C3C3C"/>
                </a:solidFill>
              </a:defRPr>
            </a:pPr>
            <a:r>
              <a:t>  1969: NOCSAE formed</a:t>
            </a:r>
          </a:p>
          <a:p>
            <a:pPr>
              <a:spcAft>
                <a:spcPts val="1400"/>
              </a:spcAft>
              <a:defRPr sz="2200">
                <a:solidFill>
                  <a:srgbClr val="3C3C3C"/>
                </a:solidFill>
              </a:defRPr>
            </a:pPr>
            <a:r>
              <a:t>  Mission: Create a test that actually predicts protection</a:t>
            </a:r>
          </a:p>
          <a:p>
            <a:pPr>
              <a:spcAft>
                <a:spcPts val="1400"/>
              </a:spcAft>
              <a:defRPr sz="2200">
                <a:solidFill>
                  <a:srgbClr val="3C3C3C"/>
                </a:solidFill>
              </a:defRPr>
            </a:pPr>
            <a:r>
              <a:t>  </a:t>
            </a:r>
          </a:p>
          <a:p>
            <a:pPr>
              <a:spcAft>
                <a:spcPts val="1400"/>
              </a:spcAft>
              <a:defRPr sz="2200">
                <a:solidFill>
                  <a:srgbClr val="3C3C3C"/>
                </a:solidFill>
              </a:defRPr>
            </a:pPr>
            <a:r>
              <a:t>  Drop tower. Instrumented headform. Accelerometers.</a:t>
            </a:r>
          </a:p>
          <a:p>
            <a:pPr>
              <a:spcAft>
                <a:spcPts val="1400"/>
              </a:spcAft>
              <a:defRPr sz="2200">
                <a:solidFill>
                  <a:srgbClr val="3C3C3C"/>
                </a:solidFill>
              </a:defRPr>
            </a:pPr>
            <a:r>
              <a:t>  Severity Index (SI) metric developed.</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Data: Some Helmets Weren't Even Close</a:t>
            </a:r>
          </a:p>
        </p:txBody>
      </p:sp>
      <p:sp>
        <p:nvSpPr>
          <p:cNvPr id="4" name="Rectangle 3"/>
          <p:cNvSpPr/>
          <p:nvPr/>
        </p:nvSpPr>
        <p:spPr>
          <a:xfrm>
            <a:off x="914400" y="1371600"/>
            <a:ext cx="10362895" cy="3657600"/>
          </a:xfrm>
          <a:prstGeom prst="rect">
            <a:avLst/>
          </a:prstGeom>
          <a:solidFill>
            <a:srgbClr val="DCDCDC"/>
          </a:solidFill>
          <a:ln>
            <a:solidFill>
              <a:srgbClr val="0F1E2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2743200"/>
            <a:ext cx="10362895" cy="914400"/>
          </a:xfrm>
          <a:prstGeom prst="rect">
            <a:avLst/>
          </a:prstGeom>
          <a:noFill/>
        </p:spPr>
        <p:txBody>
          <a:bodyPr wrap="none">
            <a:spAutoFit/>
          </a:bodyPr>
          <a:lstStyle/>
          <a:p>
            <a:pPr algn="ctr">
              <a:defRPr sz="2200">
                <a:solidFill>
                  <a:srgbClr val="3C3C3C"/>
                </a:solidFill>
              </a:defRPr>
            </a:pPr>
            <a:r>
              <a:t>[Chart: SI values - Good helmets at 600-800, bad helmets at 1500-2000]</a:t>
            </a:r>
          </a:p>
        </p:txBody>
      </p:sp>
      <p:sp>
        <p:nvSpPr>
          <p:cNvPr id="6" name="TextBox 5"/>
          <p:cNvSpPr txBox="1"/>
          <p:nvPr/>
        </p:nvSpPr>
        <p:spPr>
          <a:xfrm>
            <a:off x="914400" y="5303520"/>
            <a:ext cx="10362895" cy="914400"/>
          </a:xfrm>
          <a:prstGeom prst="rect">
            <a:avLst/>
          </a:prstGeom>
          <a:noFill/>
        </p:spPr>
        <p:txBody>
          <a:bodyPr wrap="square">
            <a:spAutoFit/>
          </a:bodyPr>
          <a:lstStyle/>
          <a:p>
            <a:pPr algn="ctr">
              <a:defRPr sz="1800" b="1">
                <a:solidFill>
                  <a:srgbClr val="8B4545"/>
                </a:solidFill>
              </a:defRPr>
            </a:pPr>
            <a:r>
              <a:t>Pass threshold: SI &lt; 1200. Many market leaders failed catastrophically.</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Solution: Set a Standard</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NOCSAE established SI &lt; 1200 requirement</a:t>
            </a:r>
          </a:p>
          <a:p>
            <a:pPr>
              <a:spcAft>
                <a:spcPts val="1400"/>
              </a:spcAft>
              <a:defRPr sz="2200">
                <a:solidFill>
                  <a:srgbClr val="3C3C3C"/>
                </a:solidFill>
              </a:defRPr>
            </a:pPr>
            <a:r>
              <a:t>  1980: NCAA mandated compliance</a:t>
            </a:r>
          </a:p>
          <a:p>
            <a:pPr>
              <a:spcAft>
                <a:spcPts val="1400"/>
              </a:spcAft>
              <a:defRPr sz="2200">
                <a:solidFill>
                  <a:srgbClr val="3C3C3C"/>
                </a:solidFill>
              </a:defRPr>
            </a:pPr>
            <a:r>
              <a:t>  High school federations followed</a:t>
            </a:r>
          </a:p>
          <a:p>
            <a:pPr>
              <a:spcAft>
                <a:spcPts val="1400"/>
              </a:spcAft>
              <a:defRPr sz="2200">
                <a:solidFill>
                  <a:srgbClr val="3C3C3C"/>
                </a:solidFill>
              </a:defRPr>
            </a:pPr>
            <a:r>
              <a:t>  </a:t>
            </a:r>
          </a:p>
          <a:p>
            <a:pPr>
              <a:spcAft>
                <a:spcPts val="1400"/>
              </a:spcAft>
              <a:defRPr sz="2200">
                <a:solidFill>
                  <a:srgbClr val="3C3C3C"/>
                </a:solidFill>
              </a:defRPr>
            </a:pPr>
            <a:r>
              <a:t>  Helmet manufacturers had to design for performance</a:t>
            </a:r>
          </a:p>
          <a:p>
            <a:pPr>
              <a:spcAft>
                <a:spcPts val="1400"/>
              </a:spcAft>
              <a:defRPr sz="2200">
                <a:solidFill>
                  <a:srgbClr val="3C3C3C"/>
                </a:solidFill>
              </a:defRPr>
            </a:pPr>
            <a:r>
              <a:t>  Better liners. Better shells. Better protection.</a:t>
            </a:r>
          </a:p>
          <a:p>
            <a:pPr>
              <a:spcAft>
                <a:spcPts val="1400"/>
              </a:spcAft>
              <a:defRPr sz="2200">
                <a:solidFill>
                  <a:srgbClr val="3C3C3C"/>
                </a:solidFill>
              </a:defRPr>
            </a:pPr>
            <a:r>
              <a:t>  </a:t>
            </a:r>
          </a:p>
          <a:p>
            <a:pPr>
              <a:spcAft>
                <a:spcPts val="1400"/>
              </a:spcAft>
              <a:defRPr sz="2200">
                <a:solidFill>
                  <a:srgbClr val="3C3C3C"/>
                </a:solidFill>
              </a:defRPr>
            </a:pPr>
            <a:r>
              <a:t>  2016: Linear impactor test added for rotational injury</a:t>
            </a:r>
          </a:p>
          <a:p>
            <a:pPr>
              <a:spcAft>
                <a:spcPts val="1400"/>
              </a:spcAft>
              <a:defRPr sz="2200">
                <a:solidFill>
                  <a:srgbClr val="3C3C3C"/>
                </a:solidFill>
              </a:defRPr>
            </a:pPr>
            <a:r>
              <a:t>  The science advances; the standard advances</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0"/>
            <a:ext cx="11277295" cy="2286000"/>
          </a:xfrm>
          <a:prstGeom prst="rect">
            <a:avLst/>
          </a:prstGeom>
          <a:noFill/>
        </p:spPr>
        <p:txBody>
          <a:bodyPr wrap="none">
            <a:spAutoFit/>
          </a:bodyPr>
          <a:lstStyle/>
          <a:p>
            <a:pPr algn="ctr">
              <a:defRPr sz="9600" b="1">
                <a:solidFill>
                  <a:srgbClr val="FAFAFA"/>
                </a:solidFill>
              </a:defRPr>
            </a:pPr>
            <a:r>
              <a:t>32 → 3</a:t>
            </a:r>
          </a:p>
        </p:txBody>
      </p:sp>
      <p:sp>
        <p:nvSpPr>
          <p:cNvPr id="4" name="TextBox 3"/>
          <p:cNvSpPr txBox="1"/>
          <p:nvPr/>
        </p:nvSpPr>
        <p:spPr>
          <a:xfrm>
            <a:off x="457200" y="4114800"/>
            <a:ext cx="11277295" cy="1371600"/>
          </a:xfrm>
          <a:prstGeom prst="rect">
            <a:avLst/>
          </a:prstGeom>
          <a:noFill/>
        </p:spPr>
        <p:txBody>
          <a:bodyPr wrap="square">
            <a:spAutoFit/>
          </a:bodyPr>
          <a:lstStyle/>
          <a:p>
            <a:pPr algn="ctr">
              <a:defRPr sz="2800">
                <a:solidFill>
                  <a:srgbClr val="FAFAFA"/>
                </a:solidFill>
              </a:defRPr>
            </a:pPr>
            <a:r>
              <a:t>Football deaths per year from head/neck injuries</a:t>
            </a:r>
            <a:br/>
            <a:r>
              <a:t>90%+ reduction</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731520"/>
          </a:xfrm>
          <a:prstGeom prst="rect">
            <a:avLst/>
          </a:prstGeom>
          <a:noFill/>
        </p:spPr>
        <p:txBody>
          <a:bodyPr wrap="none">
            <a:spAutoFit/>
          </a:bodyPr>
          <a:lstStyle/>
          <a:p>
            <a:pPr algn="ctr">
              <a:defRPr sz="2800" b="1">
                <a:solidFill>
                  <a:srgbClr val="0F1E2D"/>
                </a:solidFill>
              </a:defRPr>
            </a:pPr>
            <a:r>
              <a:t>Four Stories, One Pattern: Data Made the Difference</a:t>
            </a:r>
          </a:p>
        </p:txBody>
      </p:sp>
      <p:sp>
        <p:nvSpPr>
          <p:cNvPr id="3" name="Rounded Rectangle 2"/>
          <p:cNvSpPr/>
          <p:nvPr/>
        </p:nvSpPr>
        <p:spPr>
          <a:xfrm>
            <a:off x="731520" y="2743200"/>
            <a:ext cx="1828800" cy="1097280"/>
          </a:xfrm>
          <a:prstGeom prst="roundRect">
            <a:avLst/>
          </a:prstGeom>
          <a:solidFill>
            <a:srgbClr val="8B45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017520"/>
            <a:ext cx="1828800" cy="731520"/>
          </a:xfrm>
          <a:prstGeom prst="rect">
            <a:avLst/>
          </a:prstGeom>
          <a:noFill/>
        </p:spPr>
        <p:txBody>
          <a:bodyPr wrap="none">
            <a:spAutoFit/>
          </a:bodyPr>
          <a:lstStyle/>
          <a:p>
            <a:pPr algn="ctr">
              <a:defRPr sz="1600" b="1">
                <a:solidFill>
                  <a:srgbClr val="FAFAFA"/>
                </a:solidFill>
              </a:defRPr>
            </a:pPr>
            <a:r>
              <a:t>TRAGEDY</a:t>
            </a:r>
          </a:p>
        </p:txBody>
      </p:sp>
      <p:sp>
        <p:nvSpPr>
          <p:cNvPr id="5" name="Right Arrow 4"/>
          <p:cNvSpPr/>
          <p:nvPr/>
        </p:nvSpPr>
        <p:spPr>
          <a:xfrm>
            <a:off x="2606040" y="3063240"/>
            <a:ext cx="274320" cy="457200"/>
          </a:xfrm>
          <a:prstGeom prst="rightArrow">
            <a:avLst/>
          </a:prstGeom>
          <a:solidFill>
            <a:srgbClr val="7878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926080" y="2743200"/>
            <a:ext cx="1828800" cy="1097280"/>
          </a:xfrm>
          <a:prstGeom prst="roundRect">
            <a:avLst/>
          </a:prstGeom>
          <a:solidFill>
            <a:srgbClr val="3C3C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926080" y="3017520"/>
            <a:ext cx="1828800" cy="731520"/>
          </a:xfrm>
          <a:prstGeom prst="rect">
            <a:avLst/>
          </a:prstGeom>
          <a:noFill/>
        </p:spPr>
        <p:txBody>
          <a:bodyPr wrap="none">
            <a:spAutoFit/>
          </a:bodyPr>
          <a:lstStyle/>
          <a:p>
            <a:pPr algn="ctr">
              <a:defRPr sz="1600" b="1">
                <a:solidFill>
                  <a:srgbClr val="FAFAFA"/>
                </a:solidFill>
              </a:defRPr>
            </a:pPr>
            <a:r>
              <a:t>INVESTIGATION</a:t>
            </a:r>
          </a:p>
        </p:txBody>
      </p:sp>
      <p:sp>
        <p:nvSpPr>
          <p:cNvPr id="8" name="Right Arrow 7"/>
          <p:cNvSpPr/>
          <p:nvPr/>
        </p:nvSpPr>
        <p:spPr>
          <a:xfrm>
            <a:off x="4800600" y="3063240"/>
            <a:ext cx="274320" cy="457200"/>
          </a:xfrm>
          <a:prstGeom prst="rightArrow">
            <a:avLst/>
          </a:prstGeom>
          <a:solidFill>
            <a:srgbClr val="7878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5120640" y="2743200"/>
            <a:ext cx="1828800" cy="1097280"/>
          </a:xfrm>
          <a:prstGeom prst="round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120640" y="3017520"/>
            <a:ext cx="1828800" cy="731520"/>
          </a:xfrm>
          <a:prstGeom prst="rect">
            <a:avLst/>
          </a:prstGeom>
          <a:noFill/>
        </p:spPr>
        <p:txBody>
          <a:bodyPr wrap="none">
            <a:spAutoFit/>
          </a:bodyPr>
          <a:lstStyle/>
          <a:p>
            <a:pPr algn="ctr">
              <a:defRPr sz="1600" b="1">
                <a:solidFill>
                  <a:srgbClr val="FAFAFA"/>
                </a:solidFill>
              </a:defRPr>
            </a:pPr>
            <a:r>
              <a:t>DATA</a:t>
            </a:r>
          </a:p>
        </p:txBody>
      </p:sp>
      <p:sp>
        <p:nvSpPr>
          <p:cNvPr id="11" name="Right Arrow 10"/>
          <p:cNvSpPr/>
          <p:nvPr/>
        </p:nvSpPr>
        <p:spPr>
          <a:xfrm>
            <a:off x="6995160" y="3063240"/>
            <a:ext cx="274320" cy="457200"/>
          </a:xfrm>
          <a:prstGeom prst="rightArrow">
            <a:avLst/>
          </a:prstGeom>
          <a:solidFill>
            <a:srgbClr val="7878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0" y="2743200"/>
            <a:ext cx="1828800" cy="1097280"/>
          </a:xfrm>
          <a:prstGeom prst="round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15200" y="3017520"/>
            <a:ext cx="1828800" cy="731520"/>
          </a:xfrm>
          <a:prstGeom prst="rect">
            <a:avLst/>
          </a:prstGeom>
          <a:noFill/>
        </p:spPr>
        <p:txBody>
          <a:bodyPr wrap="none">
            <a:spAutoFit/>
          </a:bodyPr>
          <a:lstStyle/>
          <a:p>
            <a:pPr algn="ctr">
              <a:defRPr sz="1600" b="1">
                <a:solidFill>
                  <a:srgbClr val="FAFAFA"/>
                </a:solidFill>
              </a:defRPr>
            </a:pPr>
            <a:r>
              <a:t>SOLUTION</a:t>
            </a:r>
          </a:p>
        </p:txBody>
      </p:sp>
      <p:sp>
        <p:nvSpPr>
          <p:cNvPr id="14" name="Right Arrow 13"/>
          <p:cNvSpPr/>
          <p:nvPr/>
        </p:nvSpPr>
        <p:spPr>
          <a:xfrm>
            <a:off x="9189720" y="3063240"/>
            <a:ext cx="274320" cy="457200"/>
          </a:xfrm>
          <a:prstGeom prst="rightArrow">
            <a:avLst/>
          </a:prstGeom>
          <a:solidFill>
            <a:srgbClr val="7878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509760" y="2743200"/>
            <a:ext cx="1828800" cy="1097280"/>
          </a:xfrm>
          <a:prstGeom prst="round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509760" y="3017520"/>
            <a:ext cx="1828800" cy="731520"/>
          </a:xfrm>
          <a:prstGeom prst="rect">
            <a:avLst/>
          </a:prstGeom>
          <a:noFill/>
        </p:spPr>
        <p:txBody>
          <a:bodyPr wrap="none">
            <a:spAutoFit/>
          </a:bodyPr>
          <a:lstStyle/>
          <a:p>
            <a:pPr algn="ctr">
              <a:defRPr sz="1600" b="1">
                <a:solidFill>
                  <a:srgbClr val="FAFAFA"/>
                </a:solidFill>
              </a:defRPr>
            </a:pPr>
            <a:r>
              <a:t>TRIUMPH</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Where DTS Fits in This Arc</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We're in the middle. We're the data capture mechanism.</a:t>
            </a:r>
          </a:p>
          <a:p>
            <a:pPr>
              <a:spcAft>
                <a:spcPts val="1400"/>
              </a:spcAft>
              <a:defRPr sz="2200">
                <a:solidFill>
                  <a:srgbClr val="3C3C3C"/>
                </a:solidFill>
              </a:defRPr>
            </a:pPr>
            <a:r>
              <a:t>  </a:t>
            </a:r>
          </a:p>
          <a:p>
            <a:pPr>
              <a:spcAft>
                <a:spcPts val="1400"/>
              </a:spcAft>
              <a:defRPr sz="2200">
                <a:solidFill>
                  <a:srgbClr val="3C3C3C"/>
                </a:solidFill>
              </a:defRPr>
            </a:pPr>
            <a:r>
              <a:t>  Our accelerometers are in the dummies</a:t>
            </a:r>
          </a:p>
          <a:p>
            <a:pPr>
              <a:spcAft>
                <a:spcPts val="1400"/>
              </a:spcAft>
              <a:defRPr sz="2200">
                <a:solidFill>
                  <a:srgbClr val="3C3C3C"/>
                </a:solidFill>
              </a:defRPr>
            </a:pPr>
            <a:r>
              <a:t>  Our DAQ systems are in the crash labs</a:t>
            </a:r>
          </a:p>
          <a:p>
            <a:pPr>
              <a:spcAft>
                <a:spcPts val="1400"/>
              </a:spcAft>
              <a:defRPr sz="2200">
                <a:solidFill>
                  <a:srgbClr val="3C3C3C"/>
                </a:solidFill>
              </a:defRPr>
            </a:pPr>
            <a:r>
              <a:t>  Our calibration ensures global consistency</a:t>
            </a:r>
          </a:p>
          <a:p>
            <a:pPr>
              <a:spcAft>
                <a:spcPts val="1400"/>
              </a:spcAft>
              <a:defRPr sz="2200">
                <a:solidFill>
                  <a:srgbClr val="3C3C3C"/>
                </a:solidFill>
              </a:defRPr>
            </a:pPr>
            <a:r>
              <a:t>  </a:t>
            </a:r>
          </a:p>
          <a:p>
            <a:pPr>
              <a:spcAft>
                <a:spcPts val="1400"/>
              </a:spcAft>
              <a:defRPr sz="2200">
                <a:solidFill>
                  <a:srgbClr val="3C3C3C"/>
                </a:solidFill>
              </a:defRPr>
            </a:pPr>
            <a:r>
              <a:t>  We don't design vehicles or write regulations</a:t>
            </a:r>
          </a:p>
          <a:p>
            <a:pPr>
              <a:spcAft>
                <a:spcPts val="1400"/>
              </a:spcAft>
              <a:defRPr sz="2200">
                <a:solidFill>
                  <a:srgbClr val="3C3C3C"/>
                </a:solidFill>
              </a:defRPr>
            </a:pPr>
            <a:r>
              <a:t>  But without accurate data capture,</a:t>
            </a:r>
          </a:p>
          <a:p>
            <a:pPr>
              <a:spcAft>
                <a:spcPts val="1400"/>
              </a:spcAft>
              <a:defRPr sz="2200">
                <a:solidFill>
                  <a:srgbClr val="3C3C3C"/>
                </a:solidFill>
              </a:defRPr>
            </a:pPr>
            <a:r>
              <a:t>  none of that other work is possible</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82880"/>
            <a:ext cx="10972800" cy="640080"/>
          </a:xfrm>
          <a:prstGeom prst="rect">
            <a:avLst/>
          </a:prstGeom>
          <a:noFill/>
        </p:spPr>
        <p:txBody>
          <a:bodyPr wrap="none">
            <a:spAutoFit/>
          </a:bodyPr>
          <a:lstStyle/>
          <a:p>
            <a:pPr>
              <a:defRPr sz="3200" b="1">
                <a:solidFill>
                  <a:srgbClr val="FAFAFA"/>
                </a:solidFill>
              </a:defRPr>
            </a:pPr>
            <a:r>
              <a:t>The Mission Continues</a:t>
            </a:r>
          </a:p>
        </p:txBody>
      </p:sp>
      <p:sp>
        <p:nvSpPr>
          <p:cNvPr id="4" name="TextBox 3"/>
          <p:cNvSpPr txBox="1"/>
          <p:nvPr/>
        </p:nvSpPr>
        <p:spPr>
          <a:xfrm>
            <a:off x="731520" y="1280160"/>
            <a:ext cx="10515600" cy="5303520"/>
          </a:xfrm>
          <a:prstGeom prst="rect">
            <a:avLst/>
          </a:prstGeom>
          <a:noFill/>
        </p:spPr>
        <p:txBody>
          <a:bodyPr wrap="square">
            <a:spAutoFit/>
          </a:bodyPr>
          <a:lstStyle/>
          <a:p>
            <a:pPr>
              <a:spcAft>
                <a:spcPts val="1400"/>
              </a:spcAft>
              <a:defRPr sz="2200">
                <a:solidFill>
                  <a:srgbClr val="3C3C3C"/>
                </a:solidFill>
              </a:defRPr>
            </a:pPr>
            <a:r>
              <a:t>  Electric vehicles: New crash dynamics, battery safety</a:t>
            </a:r>
          </a:p>
          <a:p>
            <a:pPr>
              <a:spcAft>
                <a:spcPts val="1400"/>
              </a:spcAft>
              <a:defRPr sz="2200">
                <a:solidFill>
                  <a:srgbClr val="3C3C3C"/>
                </a:solidFill>
              </a:defRPr>
            </a:pPr>
            <a:r>
              <a:t>  Autonomous vehicles: Active safety validation</a:t>
            </a:r>
          </a:p>
          <a:p>
            <a:pPr>
              <a:spcAft>
                <a:spcPts val="1400"/>
              </a:spcAft>
              <a:defRPr sz="2200">
                <a:solidFill>
                  <a:srgbClr val="3C3C3C"/>
                </a:solidFill>
              </a:defRPr>
            </a:pPr>
            <a:r>
              <a:t>  Pedestrians &amp; cyclists: Rising fatalities need solutions</a:t>
            </a:r>
          </a:p>
          <a:p>
            <a:pPr>
              <a:spcAft>
                <a:spcPts val="1400"/>
              </a:spcAft>
              <a:defRPr sz="2200">
                <a:solidFill>
                  <a:srgbClr val="3C3C3C"/>
                </a:solidFill>
              </a:defRPr>
            </a:pPr>
            <a:r>
              <a:t>  Military: Evolving threats, new protection needs</a:t>
            </a:r>
          </a:p>
          <a:p>
            <a:pPr>
              <a:spcAft>
                <a:spcPts val="1400"/>
              </a:spcAft>
              <a:defRPr sz="2200">
                <a:solidFill>
                  <a:srgbClr val="3C3C3C"/>
                </a:solidFill>
              </a:defRPr>
            </a:pPr>
            <a:r>
              <a:t>  Sports: Concussion science revealing rotational injury</a:t>
            </a:r>
          </a:p>
          <a:p>
            <a:pPr>
              <a:spcAft>
                <a:spcPts val="1400"/>
              </a:spcAft>
              <a:defRPr sz="2200">
                <a:solidFill>
                  <a:srgbClr val="3C3C3C"/>
                </a:solidFill>
              </a:defRPr>
            </a:pPr>
            <a:r>
              <a:t>  </a:t>
            </a:r>
          </a:p>
          <a:p>
            <a:pPr>
              <a:spcAft>
                <a:spcPts val="1400"/>
              </a:spcAft>
              <a:defRPr sz="2200">
                <a:solidFill>
                  <a:srgbClr val="3C3C3C"/>
                </a:solidFill>
              </a:defRPr>
            </a:pPr>
            <a:r>
              <a:t>  Each challenge will follow the same arc</a:t>
            </a:r>
          </a:p>
          <a:p>
            <a:pPr>
              <a:spcAft>
                <a:spcPts val="1400"/>
              </a:spcAft>
              <a:defRPr sz="2200">
                <a:solidFill>
                  <a:srgbClr val="3C3C3C"/>
                </a:solidFill>
              </a:defRPr>
            </a:pPr>
            <a:r>
              <a:t>  There will be tragedies. Then data. Then solutions.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286000"/>
            <a:ext cx="10362895" cy="2743200"/>
          </a:xfrm>
          <a:prstGeom prst="rect">
            <a:avLst/>
          </a:prstGeom>
          <a:noFill/>
        </p:spPr>
        <p:txBody>
          <a:bodyPr wrap="square">
            <a:spAutoFit/>
          </a:bodyPr>
          <a:lstStyle/>
          <a:p>
            <a:pPr algn="ctr">
              <a:defRPr sz="3200" i="1">
                <a:solidFill>
                  <a:srgbClr val="D4AF37"/>
                </a:solidFill>
              </a:defRPr>
            </a:pPr>
            <a:r>
              <a:t>Behind every safety standard is someone who didn't come home.</a:t>
            </a:r>
            <a:br/>
            <a:br/>
            <a:r>
              <a:t>Data ensures their loss wasn't in vain.</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560320"/>
            <a:ext cx="11277295" cy="1371600"/>
          </a:xfrm>
          <a:prstGeom prst="rect">
            <a:avLst/>
          </a:prstGeom>
          <a:noFill/>
        </p:spPr>
        <p:txBody>
          <a:bodyPr wrap="none">
            <a:spAutoFit/>
          </a:bodyPr>
          <a:lstStyle/>
          <a:p>
            <a:pPr algn="ctr">
              <a:defRPr sz="5600" b="1">
                <a:solidFill>
                  <a:srgbClr val="FAFAFA"/>
                </a:solidFill>
              </a:defRPr>
            </a:pPr>
            <a:r>
              <a:t>Questions?</a:t>
            </a:r>
          </a:p>
        </p:txBody>
      </p:sp>
      <p:sp>
        <p:nvSpPr>
          <p:cNvPr id="4" name="TextBox 3"/>
          <p:cNvSpPr txBox="1"/>
          <p:nvPr/>
        </p:nvSpPr>
        <p:spPr>
          <a:xfrm>
            <a:off x="457200" y="4114800"/>
            <a:ext cx="11277295" cy="731520"/>
          </a:xfrm>
          <a:prstGeom prst="rect">
            <a:avLst/>
          </a:prstGeom>
          <a:noFill/>
        </p:spPr>
        <p:txBody>
          <a:bodyPr wrap="none">
            <a:spAutoFit/>
          </a:bodyPr>
          <a:lstStyle/>
          <a:p>
            <a:pPr algn="ctr">
              <a:defRPr sz="2400">
                <a:solidFill>
                  <a:srgbClr val="D4AF37"/>
                </a:solidFill>
              </a:defRPr>
            </a:pPr>
            <a:r>
              <a:t>Ben - Application Engineer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